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8" r:id="rId2"/>
    <p:sldId id="269" r:id="rId3"/>
    <p:sldId id="272" r:id="rId4"/>
    <p:sldId id="273" r:id="rId5"/>
    <p:sldId id="274" r:id="rId6"/>
    <p:sldId id="270" r:id="rId7"/>
    <p:sldId id="275" r:id="rId8"/>
    <p:sldId id="276" r:id="rId9"/>
    <p:sldId id="271" r:id="rId10"/>
    <p:sldId id="260" r:id="rId11"/>
    <p:sldId id="277" r:id="rId12"/>
    <p:sldId id="279" r:id="rId13"/>
    <p:sldId id="280" r:id="rId14"/>
    <p:sldId id="281"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Stile chiaro 1 - Colore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C083E6E3-FA7D-4D7B-A595-EF9225AFEA82}" styleName="Stile chiaro 1 - Colore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Stile con tema 1 - Color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2DE63D5-997A-4646-A377-4702673A728D}" styleName="Stile chiaro 2 - Colore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764" autoAdjust="0"/>
  </p:normalViewPr>
  <p:slideViewPr>
    <p:cSldViewPr>
      <p:cViewPr varScale="1">
        <p:scale>
          <a:sx n="67" d="100"/>
          <a:sy n="67" d="100"/>
        </p:scale>
        <p:origin x="-147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892973-2DFC-45B3-85E2-6523ACC5E2D1}" type="datetimeFigureOut">
              <a:rPr lang="it-IT" smtClean="0"/>
              <a:t>21/02/2019</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71D20D-36D6-4594-AEC4-12C811D59A1D}" type="slidenum">
              <a:rPr lang="it-IT" smtClean="0"/>
              <a:t>‹N›</a:t>
            </a:fld>
            <a:endParaRPr lang="it-IT"/>
          </a:p>
        </p:txBody>
      </p:sp>
    </p:spTree>
    <p:extLst>
      <p:ext uri="{BB962C8B-B14F-4D97-AF65-F5344CB8AC3E}">
        <p14:creationId xmlns:p14="http://schemas.microsoft.com/office/powerpoint/2010/main" val="406231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t.wikipedia.org/wiki/Ossigeno"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it.wikipedia.org/wiki/Struttura_(terreno)" TargetMode="External"/><Relationship Id="rId4" Type="http://schemas.openxmlformats.org/officeDocument/2006/relationships/hyperlink" Target="https://it.wikipedia.org/wiki/Umidit%C3%A0"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it.wikipedia.org/wiki/Ossigeno"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it.wikipedia.org/wiki/Struttura_(terreno)" TargetMode="External"/><Relationship Id="rId4" Type="http://schemas.openxmlformats.org/officeDocument/2006/relationships/hyperlink" Target="https://it.wikipedia.org/wiki/Umidit%C3%A0"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Shape 8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Poppins"/>
              <a:buNone/>
            </a:pPr>
            <a:r>
              <a:rPr lang="en-US" sz="1200" b="1" i="0" u="none" strike="noStrike" cap="none">
                <a:solidFill>
                  <a:schemeClr val="lt1"/>
                </a:solidFill>
                <a:latin typeface="Poppins"/>
                <a:ea typeface="Poppins"/>
                <a:cs typeface="Poppins"/>
                <a:sym typeface="Poppins"/>
              </a:rPr>
              <a:t>Based saturation percentage</a:t>
            </a:r>
            <a:r>
              <a:rPr lang="en-US" sz="1200" b="0" i="0" u="none" strike="noStrike" cap="none">
                <a:solidFill>
                  <a:schemeClr val="lt1"/>
                </a:solidFill>
                <a:latin typeface="Poppins"/>
                <a:ea typeface="Poppins"/>
                <a:cs typeface="Poppins"/>
                <a:sym typeface="Poppins"/>
              </a:rPr>
              <a:t> (directly proportional to pH. It is use to calculate the amount of lime needed to neutralize an acid soil). </a:t>
            </a:r>
            <a:r>
              <a:rPr lang="en-US" sz="1200" b="1" i="0" u="none" strike="noStrike" cap="none">
                <a:solidFill>
                  <a:schemeClr val="lt1"/>
                </a:solidFill>
                <a:latin typeface="Poppins"/>
                <a:ea typeface="Poppins"/>
                <a:cs typeface="Poppins"/>
                <a:sym typeface="Poppins"/>
              </a:rPr>
              <a:t>Soil salinity</a:t>
            </a:r>
            <a:r>
              <a:rPr lang="en-US" sz="1200" b="0" i="0" u="none" strike="noStrike" cap="none">
                <a:solidFill>
                  <a:schemeClr val="lt1"/>
                </a:solidFill>
                <a:latin typeface="Poppins"/>
                <a:ea typeface="Poppins"/>
                <a:cs typeface="Poppins"/>
                <a:sym typeface="Poppins"/>
              </a:rPr>
              <a:t> (an increase in soil salinity can result in degradation of soil and vegetation). </a:t>
            </a:r>
            <a:r>
              <a:rPr lang="en-US" sz="1200" b="1" i="0" u="none" strike="noStrike" cap="none">
                <a:solidFill>
                  <a:schemeClr val="lt1"/>
                </a:solidFill>
                <a:latin typeface="Poppins"/>
                <a:ea typeface="Poppins"/>
                <a:cs typeface="Poppins"/>
                <a:sym typeface="Poppins"/>
              </a:rPr>
              <a:t>Soil sodicity </a:t>
            </a:r>
            <a:r>
              <a:rPr lang="en-US" sz="1200" b="0" i="0" u="none" strike="noStrike" cap="none">
                <a:solidFill>
                  <a:schemeClr val="lt1"/>
                </a:solidFill>
                <a:latin typeface="Poppins"/>
                <a:ea typeface="Poppins"/>
                <a:cs typeface="Poppins"/>
                <a:sym typeface="Poppins"/>
              </a:rPr>
              <a:t>(excess to exchangeable sodium in the soil impede water infiltration, water availability and plant growth). </a:t>
            </a:r>
            <a:r>
              <a:rPr lang="en-US" sz="1200" b="1" i="0" u="none" strike="noStrike" cap="none">
                <a:solidFill>
                  <a:schemeClr val="lt1"/>
                </a:solidFill>
                <a:latin typeface="Poppins"/>
                <a:ea typeface="Poppins"/>
                <a:cs typeface="Poppins"/>
                <a:sym typeface="Poppins"/>
              </a:rPr>
              <a:t>Calcium carbonate content</a:t>
            </a:r>
            <a:r>
              <a:rPr lang="en-US" sz="1200" b="0" i="0" u="none" strike="noStrike" cap="none">
                <a:solidFill>
                  <a:schemeClr val="lt1"/>
                </a:solidFill>
                <a:latin typeface="Poppins"/>
                <a:ea typeface="Poppins"/>
                <a:cs typeface="Poppins"/>
                <a:sym typeface="Poppins"/>
              </a:rPr>
              <a:t> (In moderate amounts is favorable  (often use to correct pH of acidic soils) but in excess forms insoluble compound that are difficult for plants to absorb. Excess of Ca restrict the availability of P, B and Fe to plants). </a:t>
            </a:r>
            <a:endParaRPr/>
          </a:p>
        </p:txBody>
      </p:sp>
      <p:sp>
        <p:nvSpPr>
          <p:cNvPr id="87" name="Shape 8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24060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kern="1200" dirty="0" smtClean="0">
                <a:solidFill>
                  <a:schemeClr val="tx1"/>
                </a:solidFill>
                <a:effectLst/>
                <a:latin typeface="+mn-lt"/>
                <a:ea typeface="+mn-ea"/>
                <a:cs typeface="+mn-cs"/>
              </a:rPr>
              <a:t>Wikipedia:</a:t>
            </a:r>
            <a:r>
              <a:rPr lang="it-IT" sz="1200" b="0" i="0" kern="1200" baseline="0" dirty="0" smtClean="0">
                <a:solidFill>
                  <a:schemeClr val="tx1"/>
                </a:solidFill>
                <a:effectLst/>
                <a:latin typeface="+mn-lt"/>
                <a:ea typeface="+mn-ea"/>
                <a:cs typeface="+mn-cs"/>
              </a:rPr>
              <a:t> </a:t>
            </a:r>
            <a:r>
              <a:rPr lang="it-IT" sz="1200" b="0" i="0" kern="1200" dirty="0" smtClean="0">
                <a:solidFill>
                  <a:schemeClr val="tx1"/>
                </a:solidFill>
                <a:effectLst/>
                <a:latin typeface="+mn-lt"/>
                <a:ea typeface="+mn-ea"/>
                <a:cs typeface="+mn-cs"/>
              </a:rPr>
              <a:t>I terreni con tessitura più equilibrata sono quelli cosiddetti </a:t>
            </a:r>
            <a:r>
              <a:rPr lang="it-IT" sz="1200" b="0" i="1" kern="1200" dirty="0" smtClean="0">
                <a:solidFill>
                  <a:schemeClr val="tx1"/>
                </a:solidFill>
                <a:effectLst/>
                <a:latin typeface="+mn-lt"/>
                <a:ea typeface="+mn-ea"/>
                <a:cs typeface="+mn-cs"/>
              </a:rPr>
              <a:t>franchi</a:t>
            </a:r>
            <a:r>
              <a:rPr lang="it-IT" sz="1200" b="0" i="0" kern="1200" dirty="0" smtClean="0">
                <a:solidFill>
                  <a:schemeClr val="tx1"/>
                </a:solidFill>
                <a:effectLst/>
                <a:latin typeface="+mn-lt"/>
                <a:ea typeface="+mn-ea"/>
                <a:cs typeface="+mn-cs"/>
              </a:rPr>
              <a:t> o </a:t>
            </a:r>
            <a:r>
              <a:rPr lang="it-IT" sz="1200" b="0" i="1" kern="1200" dirty="0" smtClean="0">
                <a:solidFill>
                  <a:schemeClr val="tx1"/>
                </a:solidFill>
                <a:effectLst/>
                <a:latin typeface="+mn-lt"/>
                <a:ea typeface="+mn-ea"/>
                <a:cs typeface="+mn-cs"/>
              </a:rPr>
              <a:t>di medio impasto</a:t>
            </a:r>
            <a:r>
              <a:rPr lang="it-IT" sz="1200" b="0" i="0" kern="1200" dirty="0" smtClean="0">
                <a:solidFill>
                  <a:schemeClr val="tx1"/>
                </a:solidFill>
                <a:effectLst/>
                <a:latin typeface="+mn-lt"/>
                <a:ea typeface="+mn-ea"/>
                <a:cs typeface="+mn-cs"/>
              </a:rPr>
              <a:t>, contenenti cioè una percentuale di sabbia (dal 35 al 55%) tale da permettere una buona circolazione idrica, una sufficiente </a:t>
            </a:r>
            <a:r>
              <a:rPr lang="it-IT" sz="1200" b="0" i="0" u="none" strike="noStrike" kern="1200" dirty="0" smtClean="0">
                <a:solidFill>
                  <a:schemeClr val="tx1"/>
                </a:solidFill>
                <a:effectLst/>
                <a:latin typeface="+mn-lt"/>
                <a:ea typeface="+mn-ea"/>
                <a:cs typeface="+mn-cs"/>
                <a:hlinkClick r:id="rId3" tooltip="Ossigeno"/>
              </a:rPr>
              <a:t>ossigenazione</a:t>
            </a:r>
            <a:r>
              <a:rPr lang="it-IT" sz="1200" b="0" i="0" kern="1200" dirty="0" smtClean="0">
                <a:solidFill>
                  <a:schemeClr val="tx1"/>
                </a:solidFill>
                <a:effectLst/>
                <a:latin typeface="+mn-lt"/>
                <a:ea typeface="+mn-ea"/>
                <a:cs typeface="+mn-cs"/>
              </a:rPr>
              <a:t> ed una facile penetrazione delle radici; una percentuale di argilla (dal 10 al 25%) tale da mantenere un sufficiente grado di </a:t>
            </a:r>
            <a:r>
              <a:rPr lang="it-IT" sz="1200" b="0" i="0" u="none" strike="noStrike" kern="1200" dirty="0" smtClean="0">
                <a:solidFill>
                  <a:schemeClr val="tx1"/>
                </a:solidFill>
                <a:effectLst/>
                <a:latin typeface="+mn-lt"/>
                <a:ea typeface="+mn-ea"/>
                <a:cs typeface="+mn-cs"/>
                <a:hlinkClick r:id="rId4" tooltip="Umidità"/>
              </a:rPr>
              <a:t>umidità</a:t>
            </a:r>
            <a:r>
              <a:rPr lang="it-IT" sz="1200" b="0" i="0" kern="1200" dirty="0" smtClean="0">
                <a:solidFill>
                  <a:schemeClr val="tx1"/>
                </a:solidFill>
                <a:effectLst/>
                <a:latin typeface="+mn-lt"/>
                <a:ea typeface="+mn-ea"/>
                <a:cs typeface="+mn-cs"/>
              </a:rPr>
              <a:t> nei periodi asciutti, di permettere la </a:t>
            </a:r>
            <a:r>
              <a:rPr lang="it-IT" sz="1200" b="0" i="0" u="none" strike="noStrike" kern="1200" dirty="0" smtClean="0">
                <a:solidFill>
                  <a:schemeClr val="tx1"/>
                </a:solidFill>
                <a:effectLst/>
                <a:latin typeface="+mn-lt"/>
                <a:ea typeface="+mn-ea"/>
                <a:cs typeface="+mn-cs"/>
                <a:hlinkClick r:id="rId5" tooltip="Struttura (terreno)"/>
              </a:rPr>
              <a:t>strutturazione</a:t>
            </a:r>
            <a:r>
              <a:rPr lang="it-IT" sz="1200" b="0" i="0" kern="1200" dirty="0" smtClean="0">
                <a:solidFill>
                  <a:schemeClr val="tx1"/>
                </a:solidFill>
                <a:effectLst/>
                <a:latin typeface="+mn-lt"/>
                <a:ea typeface="+mn-ea"/>
                <a:cs typeface="+mn-cs"/>
              </a:rPr>
              <a:t> e di trattenere i nutrienti; una frazione trascurabile di scheletro. Nei terreni di medio impasto il limo risulta presente in percentuali che vanno dal 25 al 45%, meno ce n'è e più il terreno risulta di qualità.</a:t>
            </a:r>
            <a:endParaRPr lang="it-IT" dirty="0"/>
          </a:p>
        </p:txBody>
      </p:sp>
      <p:sp>
        <p:nvSpPr>
          <p:cNvPr id="4" name="Segnaposto numero diapositiva 3"/>
          <p:cNvSpPr>
            <a:spLocks noGrp="1"/>
          </p:cNvSpPr>
          <p:nvPr>
            <p:ph type="sldNum" sz="quarter" idx="10"/>
          </p:nvPr>
        </p:nvSpPr>
        <p:spPr/>
        <p:txBody>
          <a:bodyPr/>
          <a:lstStyle/>
          <a:p>
            <a:fld id="{1671D20D-36D6-4594-AEC4-12C811D59A1D}" type="slidenum">
              <a:rPr lang="it-IT" smtClean="0"/>
              <a:t>3</a:t>
            </a:fld>
            <a:endParaRPr lang="it-IT"/>
          </a:p>
        </p:txBody>
      </p:sp>
    </p:spTree>
    <p:extLst>
      <p:ext uri="{BB962C8B-B14F-4D97-AF65-F5344CB8AC3E}">
        <p14:creationId xmlns:p14="http://schemas.microsoft.com/office/powerpoint/2010/main" val="3059292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kern="1200" dirty="0" smtClean="0">
                <a:solidFill>
                  <a:schemeClr val="tx1"/>
                </a:solidFill>
                <a:effectLst/>
                <a:latin typeface="+mn-lt"/>
                <a:ea typeface="+mn-ea"/>
                <a:cs typeface="+mn-cs"/>
              </a:rPr>
              <a:t>Wikipedia:</a:t>
            </a:r>
            <a:r>
              <a:rPr lang="it-IT" sz="1200" b="0" i="0" kern="1200" baseline="0" dirty="0" smtClean="0">
                <a:solidFill>
                  <a:schemeClr val="tx1"/>
                </a:solidFill>
                <a:effectLst/>
                <a:latin typeface="+mn-lt"/>
                <a:ea typeface="+mn-ea"/>
                <a:cs typeface="+mn-cs"/>
              </a:rPr>
              <a:t> </a:t>
            </a:r>
            <a:r>
              <a:rPr lang="it-IT" sz="1200" b="0" i="0" kern="1200" dirty="0" smtClean="0">
                <a:solidFill>
                  <a:schemeClr val="tx1"/>
                </a:solidFill>
                <a:effectLst/>
                <a:latin typeface="+mn-lt"/>
                <a:ea typeface="+mn-ea"/>
                <a:cs typeface="+mn-cs"/>
              </a:rPr>
              <a:t>I terreni con tessitura più equilibrata sono quelli cosiddetti </a:t>
            </a:r>
            <a:r>
              <a:rPr lang="it-IT" sz="1200" b="0" i="1" kern="1200" dirty="0" smtClean="0">
                <a:solidFill>
                  <a:schemeClr val="tx1"/>
                </a:solidFill>
                <a:effectLst/>
                <a:latin typeface="+mn-lt"/>
                <a:ea typeface="+mn-ea"/>
                <a:cs typeface="+mn-cs"/>
              </a:rPr>
              <a:t>franchi</a:t>
            </a:r>
            <a:r>
              <a:rPr lang="it-IT" sz="1200" b="0" i="0" kern="1200" dirty="0" smtClean="0">
                <a:solidFill>
                  <a:schemeClr val="tx1"/>
                </a:solidFill>
                <a:effectLst/>
                <a:latin typeface="+mn-lt"/>
                <a:ea typeface="+mn-ea"/>
                <a:cs typeface="+mn-cs"/>
              </a:rPr>
              <a:t> o </a:t>
            </a:r>
            <a:r>
              <a:rPr lang="it-IT" sz="1200" b="0" i="1" kern="1200" dirty="0" smtClean="0">
                <a:solidFill>
                  <a:schemeClr val="tx1"/>
                </a:solidFill>
                <a:effectLst/>
                <a:latin typeface="+mn-lt"/>
                <a:ea typeface="+mn-ea"/>
                <a:cs typeface="+mn-cs"/>
              </a:rPr>
              <a:t>di medio impasto</a:t>
            </a:r>
            <a:r>
              <a:rPr lang="it-IT" sz="1200" b="0" i="0" kern="1200" dirty="0" smtClean="0">
                <a:solidFill>
                  <a:schemeClr val="tx1"/>
                </a:solidFill>
                <a:effectLst/>
                <a:latin typeface="+mn-lt"/>
                <a:ea typeface="+mn-ea"/>
                <a:cs typeface="+mn-cs"/>
              </a:rPr>
              <a:t>, contenenti cioè una percentuale di sabbia (dal 35 al 55%) tale da permettere una buona circolazione idrica, una sufficiente </a:t>
            </a:r>
            <a:r>
              <a:rPr lang="it-IT" sz="1200" b="0" i="0" u="none" strike="noStrike" kern="1200" dirty="0" smtClean="0">
                <a:solidFill>
                  <a:schemeClr val="tx1"/>
                </a:solidFill>
                <a:effectLst/>
                <a:latin typeface="+mn-lt"/>
                <a:ea typeface="+mn-ea"/>
                <a:cs typeface="+mn-cs"/>
                <a:hlinkClick r:id="rId3" tooltip="Ossigeno"/>
              </a:rPr>
              <a:t>ossigenazione</a:t>
            </a:r>
            <a:r>
              <a:rPr lang="it-IT" sz="1200" b="0" i="0" kern="1200" dirty="0" smtClean="0">
                <a:solidFill>
                  <a:schemeClr val="tx1"/>
                </a:solidFill>
                <a:effectLst/>
                <a:latin typeface="+mn-lt"/>
                <a:ea typeface="+mn-ea"/>
                <a:cs typeface="+mn-cs"/>
              </a:rPr>
              <a:t> ed una facile penetrazione delle radici; una percentuale di argilla (dal 10 al 25%) tale da mantenere un sufficiente grado di </a:t>
            </a:r>
            <a:r>
              <a:rPr lang="it-IT" sz="1200" b="0" i="0" u="none" strike="noStrike" kern="1200" dirty="0" smtClean="0">
                <a:solidFill>
                  <a:schemeClr val="tx1"/>
                </a:solidFill>
                <a:effectLst/>
                <a:latin typeface="+mn-lt"/>
                <a:ea typeface="+mn-ea"/>
                <a:cs typeface="+mn-cs"/>
                <a:hlinkClick r:id="rId4" tooltip="Umidità"/>
              </a:rPr>
              <a:t>umidità</a:t>
            </a:r>
            <a:r>
              <a:rPr lang="it-IT" sz="1200" b="0" i="0" kern="1200" dirty="0" smtClean="0">
                <a:solidFill>
                  <a:schemeClr val="tx1"/>
                </a:solidFill>
                <a:effectLst/>
                <a:latin typeface="+mn-lt"/>
                <a:ea typeface="+mn-ea"/>
                <a:cs typeface="+mn-cs"/>
              </a:rPr>
              <a:t> nei periodi asciutti, di permettere la </a:t>
            </a:r>
            <a:r>
              <a:rPr lang="it-IT" sz="1200" b="0" i="0" u="none" strike="noStrike" kern="1200" dirty="0" smtClean="0">
                <a:solidFill>
                  <a:schemeClr val="tx1"/>
                </a:solidFill>
                <a:effectLst/>
                <a:latin typeface="+mn-lt"/>
                <a:ea typeface="+mn-ea"/>
                <a:cs typeface="+mn-cs"/>
                <a:hlinkClick r:id="rId5" tooltip="Struttura (terreno)"/>
              </a:rPr>
              <a:t>strutturazione</a:t>
            </a:r>
            <a:r>
              <a:rPr lang="it-IT" sz="1200" b="0" i="0" kern="1200" dirty="0" smtClean="0">
                <a:solidFill>
                  <a:schemeClr val="tx1"/>
                </a:solidFill>
                <a:effectLst/>
                <a:latin typeface="+mn-lt"/>
                <a:ea typeface="+mn-ea"/>
                <a:cs typeface="+mn-cs"/>
              </a:rPr>
              <a:t> e di trattenere i nutrienti; una frazione trascurabile di scheletro. Nei terreni di medio impasto il limo risulta presente in percentuali che vanno dal 25 al 45%, meno ce n'è e più il terreno risulta di qualità.</a:t>
            </a:r>
            <a:endParaRPr lang="it-IT" dirty="0"/>
          </a:p>
        </p:txBody>
      </p:sp>
      <p:sp>
        <p:nvSpPr>
          <p:cNvPr id="4" name="Segnaposto numero diapositiva 3"/>
          <p:cNvSpPr>
            <a:spLocks noGrp="1"/>
          </p:cNvSpPr>
          <p:nvPr>
            <p:ph type="sldNum" sz="quarter" idx="10"/>
          </p:nvPr>
        </p:nvSpPr>
        <p:spPr/>
        <p:txBody>
          <a:bodyPr/>
          <a:lstStyle/>
          <a:p>
            <a:fld id="{1671D20D-36D6-4594-AEC4-12C811D59A1D}" type="slidenum">
              <a:rPr lang="it-IT" smtClean="0"/>
              <a:t>5</a:t>
            </a:fld>
            <a:endParaRPr lang="it-IT"/>
          </a:p>
        </p:txBody>
      </p:sp>
    </p:spTree>
    <p:extLst>
      <p:ext uri="{BB962C8B-B14F-4D97-AF65-F5344CB8AC3E}">
        <p14:creationId xmlns:p14="http://schemas.microsoft.com/office/powerpoint/2010/main" val="3059292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Shape 8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Poppins"/>
              <a:buNone/>
            </a:pPr>
            <a:r>
              <a:rPr lang="en-US" sz="1200" b="1" i="0" u="none" strike="noStrike" cap="none">
                <a:solidFill>
                  <a:schemeClr val="lt1"/>
                </a:solidFill>
                <a:latin typeface="Poppins"/>
                <a:ea typeface="Poppins"/>
                <a:cs typeface="Poppins"/>
                <a:sym typeface="Poppins"/>
              </a:rPr>
              <a:t>Based saturation percentage</a:t>
            </a:r>
            <a:r>
              <a:rPr lang="en-US" sz="1200" b="0" i="0" u="none" strike="noStrike" cap="none">
                <a:solidFill>
                  <a:schemeClr val="lt1"/>
                </a:solidFill>
                <a:latin typeface="Poppins"/>
                <a:ea typeface="Poppins"/>
                <a:cs typeface="Poppins"/>
                <a:sym typeface="Poppins"/>
              </a:rPr>
              <a:t> (directly proportional to pH. It is use to calculate the amount of lime needed to neutralize an acid soil). </a:t>
            </a:r>
            <a:r>
              <a:rPr lang="en-US" sz="1200" b="1" i="0" u="none" strike="noStrike" cap="none">
                <a:solidFill>
                  <a:schemeClr val="lt1"/>
                </a:solidFill>
                <a:latin typeface="Poppins"/>
                <a:ea typeface="Poppins"/>
                <a:cs typeface="Poppins"/>
                <a:sym typeface="Poppins"/>
              </a:rPr>
              <a:t>Soil salinity</a:t>
            </a:r>
            <a:r>
              <a:rPr lang="en-US" sz="1200" b="0" i="0" u="none" strike="noStrike" cap="none">
                <a:solidFill>
                  <a:schemeClr val="lt1"/>
                </a:solidFill>
                <a:latin typeface="Poppins"/>
                <a:ea typeface="Poppins"/>
                <a:cs typeface="Poppins"/>
                <a:sym typeface="Poppins"/>
              </a:rPr>
              <a:t> (an increase in soil salinity can result in degradation of soil and vegetation). </a:t>
            </a:r>
            <a:r>
              <a:rPr lang="en-US" sz="1200" b="1" i="0" u="none" strike="noStrike" cap="none">
                <a:solidFill>
                  <a:schemeClr val="lt1"/>
                </a:solidFill>
                <a:latin typeface="Poppins"/>
                <a:ea typeface="Poppins"/>
                <a:cs typeface="Poppins"/>
                <a:sym typeface="Poppins"/>
              </a:rPr>
              <a:t>Soil sodicity </a:t>
            </a:r>
            <a:r>
              <a:rPr lang="en-US" sz="1200" b="0" i="0" u="none" strike="noStrike" cap="none">
                <a:solidFill>
                  <a:schemeClr val="lt1"/>
                </a:solidFill>
                <a:latin typeface="Poppins"/>
                <a:ea typeface="Poppins"/>
                <a:cs typeface="Poppins"/>
                <a:sym typeface="Poppins"/>
              </a:rPr>
              <a:t>(excess to exchangeable sodium in the soil impede water infiltration, water availability and plant growth). </a:t>
            </a:r>
            <a:r>
              <a:rPr lang="en-US" sz="1200" b="1" i="0" u="none" strike="noStrike" cap="none">
                <a:solidFill>
                  <a:schemeClr val="lt1"/>
                </a:solidFill>
                <a:latin typeface="Poppins"/>
                <a:ea typeface="Poppins"/>
                <a:cs typeface="Poppins"/>
                <a:sym typeface="Poppins"/>
              </a:rPr>
              <a:t>Calcium carbonate content</a:t>
            </a:r>
            <a:r>
              <a:rPr lang="en-US" sz="1200" b="0" i="0" u="none" strike="noStrike" cap="none">
                <a:solidFill>
                  <a:schemeClr val="lt1"/>
                </a:solidFill>
                <a:latin typeface="Poppins"/>
                <a:ea typeface="Poppins"/>
                <a:cs typeface="Poppins"/>
                <a:sym typeface="Poppins"/>
              </a:rPr>
              <a:t> (In moderate amounts is favorable  (often use to correct pH of acidic soils) but in excess forms insoluble compound that are difficult for plants to absorb. Excess of Ca restrict the availability of P, B and Fe to plants). </a:t>
            </a:r>
            <a:endParaRPr/>
          </a:p>
        </p:txBody>
      </p:sp>
      <p:sp>
        <p:nvSpPr>
          <p:cNvPr id="87" name="Shape 8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24060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1671D20D-36D6-4594-AEC4-12C811D59A1D}" type="slidenum">
              <a:rPr lang="it-IT" smtClean="0"/>
              <a:t>7</a:t>
            </a:fld>
            <a:endParaRPr lang="it-IT"/>
          </a:p>
        </p:txBody>
      </p:sp>
    </p:spTree>
    <p:extLst>
      <p:ext uri="{BB962C8B-B14F-4D97-AF65-F5344CB8AC3E}">
        <p14:creationId xmlns:p14="http://schemas.microsoft.com/office/powerpoint/2010/main" val="3059292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0" i="0" kern="1200" dirty="0" smtClean="0">
                <a:solidFill>
                  <a:schemeClr val="tx1"/>
                </a:solidFill>
                <a:effectLst/>
                <a:latin typeface="+mn-lt"/>
                <a:ea typeface="+mn-ea"/>
                <a:cs typeface="+mn-cs"/>
              </a:rPr>
              <a:t>percentuale di sodio scambiabile (</a:t>
            </a:r>
            <a:r>
              <a:rPr lang="it-IT" sz="1200" b="1" i="0" kern="1200" dirty="0" smtClean="0">
                <a:solidFill>
                  <a:schemeClr val="tx1"/>
                </a:solidFill>
                <a:effectLst/>
                <a:latin typeface="+mn-lt"/>
                <a:ea typeface="+mn-ea"/>
                <a:cs typeface="+mn-cs"/>
              </a:rPr>
              <a:t>ESP</a:t>
            </a:r>
            <a:r>
              <a:rPr lang="it-IT" sz="1200" b="0" i="0" kern="1200" dirty="0" smtClean="0">
                <a:solidFill>
                  <a:schemeClr val="tx1"/>
                </a:solidFill>
                <a:effectLst/>
                <a:latin typeface="+mn-lt"/>
                <a:ea typeface="+mn-ea"/>
                <a:cs typeface="+mn-cs"/>
              </a:rPr>
              <a:t>) </a:t>
            </a:r>
            <a:endParaRPr lang="it-IT" dirty="0"/>
          </a:p>
        </p:txBody>
      </p:sp>
      <p:sp>
        <p:nvSpPr>
          <p:cNvPr id="4" name="Segnaposto numero diapositiva 3"/>
          <p:cNvSpPr>
            <a:spLocks noGrp="1"/>
          </p:cNvSpPr>
          <p:nvPr>
            <p:ph type="sldNum" sz="quarter" idx="10"/>
          </p:nvPr>
        </p:nvSpPr>
        <p:spPr/>
        <p:txBody>
          <a:bodyPr/>
          <a:lstStyle/>
          <a:p>
            <a:fld id="{1671D20D-36D6-4594-AEC4-12C811D59A1D}" type="slidenum">
              <a:rPr lang="it-IT" smtClean="0"/>
              <a:t>8</a:t>
            </a:fld>
            <a:endParaRPr lang="it-IT"/>
          </a:p>
        </p:txBody>
      </p:sp>
    </p:spTree>
    <p:extLst>
      <p:ext uri="{BB962C8B-B14F-4D97-AF65-F5344CB8AC3E}">
        <p14:creationId xmlns:p14="http://schemas.microsoft.com/office/powerpoint/2010/main" val="3059292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Shape 8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Poppins"/>
              <a:buNone/>
            </a:pPr>
            <a:endParaRPr dirty="0"/>
          </a:p>
        </p:txBody>
      </p:sp>
      <p:sp>
        <p:nvSpPr>
          <p:cNvPr id="87" name="Shape 8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24060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err="1" smtClean="0"/>
              <a:t>Liveli</a:t>
            </a:r>
            <a:r>
              <a:rPr lang="it-IT" baseline="0" noProof="0" dirty="0" smtClean="0"/>
              <a:t> elevati di materia organica (5-10%) si raggiungono infatti nei terreni non coltivati (prati naturali e foreste).</a:t>
            </a:r>
          </a:p>
          <a:p>
            <a:r>
              <a:rPr lang="de-CH" baseline="0" noProof="0" dirty="0" err="1" smtClean="0"/>
              <a:t>Terreno</a:t>
            </a:r>
            <a:r>
              <a:rPr lang="de-CH" baseline="0" noProof="0" dirty="0" smtClean="0"/>
              <a:t> </a:t>
            </a:r>
            <a:r>
              <a:rPr lang="de-CH" baseline="0" noProof="0" dirty="0" err="1" smtClean="0"/>
              <a:t>torbosi</a:t>
            </a:r>
            <a:r>
              <a:rPr lang="de-CH" baseline="0" noProof="0" dirty="0" smtClean="0"/>
              <a:t> &gt;20%</a:t>
            </a:r>
            <a:endParaRPr lang="it-IT" noProof="0" dirty="0"/>
          </a:p>
        </p:txBody>
      </p:sp>
      <p:sp>
        <p:nvSpPr>
          <p:cNvPr id="4" name="Segnaposto numero diapositiva 3"/>
          <p:cNvSpPr>
            <a:spLocks noGrp="1"/>
          </p:cNvSpPr>
          <p:nvPr>
            <p:ph type="sldNum" sz="quarter" idx="10"/>
          </p:nvPr>
        </p:nvSpPr>
        <p:spPr/>
        <p:txBody>
          <a:bodyPr/>
          <a:lstStyle/>
          <a:p>
            <a:fld id="{1671D20D-36D6-4594-AEC4-12C811D59A1D}" type="slidenum">
              <a:rPr lang="it-IT" smtClean="0"/>
              <a:t>10</a:t>
            </a:fld>
            <a:endParaRPr lang="it-IT"/>
          </a:p>
        </p:txBody>
      </p:sp>
    </p:spTree>
    <p:extLst>
      <p:ext uri="{BB962C8B-B14F-4D97-AF65-F5344CB8AC3E}">
        <p14:creationId xmlns:p14="http://schemas.microsoft.com/office/powerpoint/2010/main" val="3059292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smtClean="0"/>
              <a:t>Compost</a:t>
            </a:r>
            <a:r>
              <a:rPr lang="it-IT" baseline="0" noProof="0" dirty="0" smtClean="0"/>
              <a:t> verde (erba, ramaglie, ecc.): basso contenuto di elementi nutritivi, sostanza organica pregiata per la presenza di fibra vegetale. Buono per terreni che necessitano soprattutto di un miglioramento del contenuto di sostanza organica. </a:t>
            </a:r>
          </a:p>
          <a:p>
            <a:r>
              <a:rPr lang="it-IT" baseline="0" noProof="0" dirty="0" smtClean="0"/>
              <a:t>Compost misto (dei rifiuti vegetali e animali): ricco di nutrienti e sostanza organica.</a:t>
            </a:r>
            <a:endParaRPr lang="it-IT" noProof="0" dirty="0"/>
          </a:p>
        </p:txBody>
      </p:sp>
      <p:sp>
        <p:nvSpPr>
          <p:cNvPr id="4" name="Segnaposto numero diapositiva 3"/>
          <p:cNvSpPr>
            <a:spLocks noGrp="1"/>
          </p:cNvSpPr>
          <p:nvPr>
            <p:ph type="sldNum" sz="quarter" idx="10"/>
          </p:nvPr>
        </p:nvSpPr>
        <p:spPr/>
        <p:txBody>
          <a:bodyPr/>
          <a:lstStyle/>
          <a:p>
            <a:fld id="{1671D20D-36D6-4594-AEC4-12C811D59A1D}" type="slidenum">
              <a:rPr lang="it-IT" smtClean="0"/>
              <a:t>12</a:t>
            </a:fld>
            <a:endParaRPr lang="it-IT"/>
          </a:p>
        </p:txBody>
      </p:sp>
    </p:spTree>
    <p:extLst>
      <p:ext uri="{BB962C8B-B14F-4D97-AF65-F5344CB8AC3E}">
        <p14:creationId xmlns:p14="http://schemas.microsoft.com/office/powerpoint/2010/main" val="3059292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noProof="0" dirty="0" smtClean="0"/>
              <a:t>Compost</a:t>
            </a:r>
            <a:r>
              <a:rPr lang="it-IT" baseline="0" noProof="0" dirty="0" smtClean="0"/>
              <a:t> verde (erba, ramaglie, ecc.): basso contenuto di elementi nutritivi, sostanza organica pregiata per la presenza di fibra vegetale. Buono per terreni che necessitano soprattutto di un miglioramento del contenuto di sostanza organica. </a:t>
            </a:r>
          </a:p>
          <a:p>
            <a:r>
              <a:rPr lang="it-IT" baseline="0" noProof="0" dirty="0" smtClean="0"/>
              <a:t>Compost misto (dei rifiuti vegetali e animali): ricco di nutrienti e </a:t>
            </a:r>
            <a:r>
              <a:rPr lang="it-IT" baseline="0" noProof="0" smtClean="0"/>
              <a:t>sostanza organica.</a:t>
            </a:r>
            <a:endParaRPr lang="it-IT" noProof="0" dirty="0"/>
          </a:p>
        </p:txBody>
      </p:sp>
      <p:sp>
        <p:nvSpPr>
          <p:cNvPr id="4" name="Segnaposto numero diapositiva 3"/>
          <p:cNvSpPr>
            <a:spLocks noGrp="1"/>
          </p:cNvSpPr>
          <p:nvPr>
            <p:ph type="sldNum" sz="quarter" idx="10"/>
          </p:nvPr>
        </p:nvSpPr>
        <p:spPr/>
        <p:txBody>
          <a:bodyPr/>
          <a:lstStyle/>
          <a:p>
            <a:fld id="{1671D20D-36D6-4594-AEC4-12C811D59A1D}" type="slidenum">
              <a:rPr lang="it-IT" smtClean="0"/>
              <a:t>13</a:t>
            </a:fld>
            <a:endParaRPr lang="it-IT"/>
          </a:p>
        </p:txBody>
      </p:sp>
    </p:spTree>
    <p:extLst>
      <p:ext uri="{BB962C8B-B14F-4D97-AF65-F5344CB8AC3E}">
        <p14:creationId xmlns:p14="http://schemas.microsoft.com/office/powerpoint/2010/main" val="3059292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3BAE2BD-EF66-48B1-AF6E-71B45FABAA0F}" type="datetimeFigureOut">
              <a:rPr lang="it-IT" smtClean="0"/>
              <a:t>21/02/2019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4124714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3BAE2BD-EF66-48B1-AF6E-71B45FABAA0F}" type="datetimeFigureOut">
              <a:rPr lang="it-IT" smtClean="0"/>
              <a:t>21/02/2019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4222411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3BAE2BD-EF66-48B1-AF6E-71B45FABAA0F}" type="datetimeFigureOut">
              <a:rPr lang="it-IT" smtClean="0"/>
              <a:t>21/02/2019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3091342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3BAE2BD-EF66-48B1-AF6E-71B45FABAA0F}" type="datetimeFigureOut">
              <a:rPr lang="it-IT" smtClean="0"/>
              <a:t>21/02/2019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2346999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3BAE2BD-EF66-48B1-AF6E-71B45FABAA0F}" type="datetimeFigureOut">
              <a:rPr lang="it-IT" smtClean="0"/>
              <a:t>21/02/2019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1124145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3BAE2BD-EF66-48B1-AF6E-71B45FABAA0F}" type="datetimeFigureOut">
              <a:rPr lang="it-IT" smtClean="0"/>
              <a:t>21/02/2019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242422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3BAE2BD-EF66-48B1-AF6E-71B45FABAA0F}" type="datetimeFigureOut">
              <a:rPr lang="it-IT" smtClean="0"/>
              <a:t>21/02/2019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630587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3BAE2BD-EF66-48B1-AF6E-71B45FABAA0F}" type="datetimeFigureOut">
              <a:rPr lang="it-IT" smtClean="0"/>
              <a:t>21/02/2019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3041698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3BAE2BD-EF66-48B1-AF6E-71B45FABAA0F}" type="datetimeFigureOut">
              <a:rPr lang="it-IT" smtClean="0"/>
              <a:t>21/02/2019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3444654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3BAE2BD-EF66-48B1-AF6E-71B45FABAA0F}" type="datetimeFigureOut">
              <a:rPr lang="it-IT" smtClean="0"/>
              <a:t>21/02/2019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3897688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3BAE2BD-EF66-48B1-AF6E-71B45FABAA0F}" type="datetimeFigureOut">
              <a:rPr lang="it-IT" smtClean="0"/>
              <a:t>21/02/2019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7A2BF02-ED24-462E-9311-E08BB56E5EB2}" type="slidenum">
              <a:rPr lang="it-IT" smtClean="0"/>
              <a:t>‹N›</a:t>
            </a:fld>
            <a:endParaRPr lang="it-IT"/>
          </a:p>
        </p:txBody>
      </p:sp>
    </p:spTree>
    <p:extLst>
      <p:ext uri="{BB962C8B-B14F-4D97-AF65-F5344CB8AC3E}">
        <p14:creationId xmlns:p14="http://schemas.microsoft.com/office/powerpoint/2010/main" val="822020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BAE2BD-EF66-48B1-AF6E-71B45FABAA0F}" type="datetimeFigureOut">
              <a:rPr lang="it-IT" smtClean="0"/>
              <a:t>21/02/2019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A2BF02-ED24-462E-9311-E08BB56E5EB2}" type="slidenum">
              <a:rPr lang="it-IT" smtClean="0"/>
              <a:t>‹N›</a:t>
            </a:fld>
            <a:endParaRPr lang="it-IT"/>
          </a:p>
        </p:txBody>
      </p:sp>
    </p:spTree>
    <p:extLst>
      <p:ext uri="{BB962C8B-B14F-4D97-AF65-F5344CB8AC3E}">
        <p14:creationId xmlns:p14="http://schemas.microsoft.com/office/powerpoint/2010/main" val="1379360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hyperlink" Target="http://www.fao.org/soils-portal/en/"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gif"/><Relationship Id="rId11" Type="http://schemas.openxmlformats.org/officeDocument/2006/relationships/image" Target="../media/image9.png"/><Relationship Id="rId5" Type="http://schemas.openxmlformats.org/officeDocument/2006/relationships/image" Target="../media/image3.gif"/><Relationship Id="rId10" Type="http://schemas.openxmlformats.org/officeDocument/2006/relationships/image" Target="../media/image8.gif"/><Relationship Id="rId4" Type="http://schemas.openxmlformats.org/officeDocument/2006/relationships/image" Target="../media/image2.gif"/><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www.fao.org/soils-portal/en/"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hyperlink" Target="http://www.fao.org/soils-portal/en/"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484784"/>
            <a:ext cx="7772400" cy="1470025"/>
          </a:xfrm>
        </p:spPr>
        <p:txBody>
          <a:bodyPr/>
          <a:lstStyle/>
          <a:p>
            <a:r>
              <a:rPr lang="it-IT" dirty="0"/>
              <a:t>Impatto Ambientale intervento </a:t>
            </a:r>
            <a:r>
              <a:rPr lang="it-IT" dirty="0" smtClean="0"/>
              <a:t>Parco Segantini</a:t>
            </a:r>
            <a:endParaRPr lang="it-IT" dirty="0"/>
          </a:p>
        </p:txBody>
      </p:sp>
      <p:sp>
        <p:nvSpPr>
          <p:cNvPr id="3" name="Sottotitolo 2"/>
          <p:cNvSpPr>
            <a:spLocks noGrp="1"/>
          </p:cNvSpPr>
          <p:nvPr>
            <p:ph type="subTitle" idx="1"/>
          </p:nvPr>
        </p:nvSpPr>
        <p:spPr>
          <a:xfrm>
            <a:off x="1371600" y="3240559"/>
            <a:ext cx="6400800" cy="1752600"/>
          </a:xfrm>
        </p:spPr>
        <p:txBody>
          <a:bodyPr>
            <a:normAutofit/>
          </a:bodyPr>
          <a:lstStyle/>
          <a:p>
            <a:r>
              <a:rPr lang="it-IT" sz="4400" b="1" dirty="0" smtClean="0"/>
              <a:t>SUOLO</a:t>
            </a:r>
            <a:endParaRPr lang="it-IT" sz="4400" b="1" dirty="0"/>
          </a:p>
        </p:txBody>
      </p:sp>
    </p:spTree>
    <p:extLst>
      <p:ext uri="{BB962C8B-B14F-4D97-AF65-F5344CB8AC3E}">
        <p14:creationId xmlns:p14="http://schemas.microsoft.com/office/powerpoint/2010/main" val="34548737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91" name="Shape 91"/>
          <p:cNvSpPr txBox="1"/>
          <p:nvPr/>
        </p:nvSpPr>
        <p:spPr>
          <a:xfrm rot="-5400000">
            <a:off x="-295205" y="2081511"/>
            <a:ext cx="2291931" cy="3462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i="0" u="none" strike="noStrike" cap="none" dirty="0">
                <a:solidFill>
                  <a:schemeClr val="dk1"/>
                </a:solidFill>
                <a:latin typeface="+mj-lt"/>
                <a:ea typeface="Poppins"/>
                <a:cs typeface="Poppins"/>
                <a:sym typeface="Poppins"/>
              </a:rPr>
              <a:t>Physical properties</a:t>
            </a:r>
            <a:r>
              <a:rPr lang="en-US" sz="1800" b="0" i="0" u="none" strike="noStrike" cap="none" baseline="30000" dirty="0">
                <a:solidFill>
                  <a:schemeClr val="dk1"/>
                </a:solidFill>
                <a:latin typeface="+mj-lt"/>
                <a:ea typeface="Poppins"/>
                <a:cs typeface="Poppins"/>
                <a:sym typeface="Poppins"/>
              </a:rPr>
              <a:t> </a:t>
            </a:r>
            <a:endParaRPr sz="1800" baseline="-25000" dirty="0">
              <a:solidFill>
                <a:schemeClr val="dk1"/>
              </a:solidFill>
              <a:latin typeface="+mj-lt"/>
              <a:ea typeface="Poppins"/>
              <a:cs typeface="Poppins"/>
              <a:sym typeface="Poppins"/>
            </a:endParaRPr>
          </a:p>
        </p:txBody>
      </p:sp>
      <p:sp>
        <p:nvSpPr>
          <p:cNvPr id="92" name="Shape 92"/>
          <p:cNvSpPr/>
          <p:nvPr/>
        </p:nvSpPr>
        <p:spPr>
          <a:xfrm>
            <a:off x="969176" y="962477"/>
            <a:ext cx="2511000" cy="2749514"/>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93" name="Shape 93"/>
          <p:cNvSpPr/>
          <p:nvPr/>
        </p:nvSpPr>
        <p:spPr>
          <a:xfrm>
            <a:off x="1908464" y="916739"/>
            <a:ext cx="896930" cy="23340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b="1" dirty="0">
                <a:solidFill>
                  <a:schemeClr val="dk1"/>
                </a:solidFill>
                <a:latin typeface="+mj-lt"/>
                <a:ea typeface="Poppins"/>
                <a:cs typeface="Poppins"/>
                <a:sym typeface="Poppins"/>
              </a:rPr>
              <a:t>Texture</a:t>
            </a:r>
            <a:endParaRPr sz="1400" dirty="0">
              <a:solidFill>
                <a:schemeClr val="dk1"/>
              </a:solidFill>
              <a:latin typeface="+mj-lt"/>
              <a:ea typeface="Calibri"/>
              <a:cs typeface="Calibri"/>
              <a:sym typeface="Calibri"/>
            </a:endParaRPr>
          </a:p>
        </p:txBody>
      </p:sp>
      <p:sp>
        <p:nvSpPr>
          <p:cNvPr id="94" name="Shape 94"/>
          <p:cNvSpPr/>
          <p:nvPr/>
        </p:nvSpPr>
        <p:spPr>
          <a:xfrm>
            <a:off x="941929" y="1150148"/>
            <a:ext cx="2520187" cy="46166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dirty="0">
                <a:solidFill>
                  <a:schemeClr val="dk1"/>
                </a:solidFill>
                <a:latin typeface="+mj-lt"/>
                <a:ea typeface="Poppins"/>
                <a:cs typeface="Poppins"/>
                <a:sym typeface="Poppins"/>
              </a:rPr>
              <a:t>It is </a:t>
            </a:r>
            <a:r>
              <a:rPr lang="en-US" sz="1200" dirty="0" smtClean="0">
                <a:solidFill>
                  <a:schemeClr val="dk1"/>
                </a:solidFill>
                <a:latin typeface="+mj-lt"/>
                <a:ea typeface="Poppins"/>
                <a:cs typeface="Poppins"/>
                <a:sym typeface="Poppins"/>
              </a:rPr>
              <a:t>determined </a:t>
            </a:r>
            <a:r>
              <a:rPr lang="en-US" sz="1200" dirty="0">
                <a:solidFill>
                  <a:schemeClr val="dk1"/>
                </a:solidFill>
                <a:latin typeface="+mj-lt"/>
                <a:ea typeface="Poppins"/>
                <a:cs typeface="Poppins"/>
                <a:sym typeface="Poppins"/>
              </a:rPr>
              <a:t>by the proportion of </a:t>
            </a:r>
            <a:r>
              <a:rPr lang="en-US" sz="1200" b="1" dirty="0">
                <a:solidFill>
                  <a:schemeClr val="dk1"/>
                </a:solidFill>
                <a:latin typeface="+mj-lt"/>
                <a:ea typeface="Poppins"/>
                <a:cs typeface="Poppins"/>
                <a:sym typeface="Poppins"/>
              </a:rPr>
              <a:t>sand, silt and clay </a:t>
            </a:r>
            <a:r>
              <a:rPr lang="en-US" sz="1200" dirty="0">
                <a:solidFill>
                  <a:schemeClr val="dk1"/>
                </a:solidFill>
                <a:latin typeface="+mj-lt"/>
                <a:ea typeface="Poppins"/>
                <a:cs typeface="Poppins"/>
                <a:sym typeface="Poppins"/>
              </a:rPr>
              <a:t>and the particle size.</a:t>
            </a:r>
            <a:endParaRPr sz="1200" dirty="0">
              <a:solidFill>
                <a:schemeClr val="dk1"/>
              </a:solidFill>
              <a:latin typeface="+mj-lt"/>
              <a:ea typeface="Calibri"/>
              <a:cs typeface="Calibri"/>
              <a:sym typeface="Calibri"/>
            </a:endParaRPr>
          </a:p>
        </p:txBody>
      </p:sp>
      <p:sp>
        <p:nvSpPr>
          <p:cNvPr id="95" name="Shape 95"/>
          <p:cNvSpPr/>
          <p:nvPr/>
        </p:nvSpPr>
        <p:spPr>
          <a:xfrm>
            <a:off x="984051" y="3016233"/>
            <a:ext cx="2472871" cy="46166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dirty="0">
                <a:solidFill>
                  <a:schemeClr val="dk1"/>
                </a:solidFill>
                <a:latin typeface="+mj-lt"/>
                <a:ea typeface="Poppins"/>
                <a:cs typeface="Poppins"/>
                <a:sym typeface="Poppins"/>
              </a:rPr>
              <a:t>Soil texture </a:t>
            </a:r>
            <a:r>
              <a:rPr lang="en-US" sz="1200" b="1" dirty="0">
                <a:solidFill>
                  <a:schemeClr val="dk1"/>
                </a:solidFill>
                <a:latin typeface="+mj-lt"/>
                <a:ea typeface="Poppins"/>
                <a:cs typeface="Poppins"/>
                <a:sym typeface="Poppins"/>
              </a:rPr>
              <a:t>affects soil behavior</a:t>
            </a:r>
            <a:r>
              <a:rPr lang="en-US" sz="1200" dirty="0">
                <a:solidFill>
                  <a:schemeClr val="dk1"/>
                </a:solidFill>
                <a:latin typeface="+mj-lt"/>
                <a:ea typeface="Poppins"/>
                <a:cs typeface="Poppins"/>
                <a:sym typeface="Poppins"/>
              </a:rPr>
              <a:t>, in particular its </a:t>
            </a:r>
            <a:r>
              <a:rPr lang="en-US" sz="1200" b="1" dirty="0">
                <a:solidFill>
                  <a:schemeClr val="dk1"/>
                </a:solidFill>
                <a:latin typeface="+mj-lt"/>
                <a:ea typeface="Poppins"/>
                <a:cs typeface="Poppins"/>
                <a:sym typeface="Poppins"/>
              </a:rPr>
              <a:t>retention capacity for nutrients and water</a:t>
            </a:r>
            <a:r>
              <a:rPr lang="en-US" sz="1200" dirty="0">
                <a:solidFill>
                  <a:schemeClr val="dk1"/>
                </a:solidFill>
                <a:latin typeface="+mj-lt"/>
                <a:ea typeface="Poppins"/>
                <a:cs typeface="Poppins"/>
                <a:sym typeface="Poppins"/>
              </a:rPr>
              <a:t>. </a:t>
            </a:r>
            <a:endParaRPr dirty="0">
              <a:latin typeface="+mj-lt"/>
            </a:endParaRPr>
          </a:p>
        </p:txBody>
      </p:sp>
      <p:sp>
        <p:nvSpPr>
          <p:cNvPr id="96" name="Shape 96"/>
          <p:cNvSpPr/>
          <p:nvPr/>
        </p:nvSpPr>
        <p:spPr>
          <a:xfrm>
            <a:off x="3561980" y="962477"/>
            <a:ext cx="2511000" cy="2749514"/>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97" name="Shape 97"/>
          <p:cNvSpPr/>
          <p:nvPr/>
        </p:nvSpPr>
        <p:spPr>
          <a:xfrm>
            <a:off x="4437772" y="908720"/>
            <a:ext cx="937421" cy="21112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b="1" dirty="0">
                <a:solidFill>
                  <a:schemeClr val="dk1"/>
                </a:solidFill>
                <a:latin typeface="+mj-lt"/>
                <a:ea typeface="Poppins"/>
                <a:cs typeface="Poppins"/>
                <a:sym typeface="Poppins"/>
              </a:rPr>
              <a:t>Structure</a:t>
            </a:r>
            <a:endParaRPr sz="1400" dirty="0">
              <a:solidFill>
                <a:schemeClr val="dk1"/>
              </a:solidFill>
              <a:latin typeface="+mj-lt"/>
              <a:ea typeface="Calibri"/>
              <a:cs typeface="Calibri"/>
              <a:sym typeface="Calibri"/>
            </a:endParaRPr>
          </a:p>
        </p:txBody>
      </p:sp>
      <p:sp>
        <p:nvSpPr>
          <p:cNvPr id="98" name="Shape 98"/>
          <p:cNvSpPr/>
          <p:nvPr/>
        </p:nvSpPr>
        <p:spPr>
          <a:xfrm>
            <a:off x="3534732" y="1126086"/>
            <a:ext cx="2554071" cy="646331"/>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a:solidFill>
                  <a:schemeClr val="dk1"/>
                </a:solidFill>
                <a:latin typeface="+mj-lt"/>
                <a:ea typeface="Poppins"/>
                <a:cs typeface="Poppins"/>
                <a:sym typeface="Poppins"/>
              </a:rPr>
              <a:t>The way sand, silt, clay and soil organic matter form </a:t>
            </a:r>
            <a:r>
              <a:rPr lang="en-US" sz="1200" b="1">
                <a:solidFill>
                  <a:schemeClr val="dk1"/>
                </a:solidFill>
                <a:latin typeface="+mj-lt"/>
                <a:ea typeface="Poppins"/>
                <a:cs typeface="Poppins"/>
                <a:sym typeface="Poppins"/>
              </a:rPr>
              <a:t>aggregates</a:t>
            </a:r>
            <a:r>
              <a:rPr lang="en-US" sz="1200">
                <a:solidFill>
                  <a:schemeClr val="dk1"/>
                </a:solidFill>
                <a:latin typeface="+mj-lt"/>
                <a:ea typeface="Poppins"/>
                <a:cs typeface="Poppins"/>
                <a:sym typeface="Poppins"/>
              </a:rPr>
              <a:t> and the </a:t>
            </a:r>
            <a:r>
              <a:rPr lang="en-US" sz="1200" b="1">
                <a:solidFill>
                  <a:schemeClr val="dk1"/>
                </a:solidFill>
                <a:latin typeface="+mj-lt"/>
                <a:ea typeface="Poppins"/>
                <a:cs typeface="Poppins"/>
                <a:sym typeface="Poppins"/>
              </a:rPr>
              <a:t>association of those aggregates </a:t>
            </a:r>
            <a:r>
              <a:rPr lang="en-US" sz="1200">
                <a:solidFill>
                  <a:schemeClr val="dk1"/>
                </a:solidFill>
                <a:latin typeface="+mj-lt"/>
                <a:ea typeface="Poppins"/>
                <a:cs typeface="Poppins"/>
                <a:sym typeface="Poppins"/>
              </a:rPr>
              <a:t>(the clumpling). Some examples:</a:t>
            </a:r>
            <a:endParaRPr>
              <a:latin typeface="+mj-lt"/>
            </a:endParaRPr>
          </a:p>
        </p:txBody>
      </p:sp>
      <p:sp>
        <p:nvSpPr>
          <p:cNvPr id="99" name="Shape 99"/>
          <p:cNvSpPr/>
          <p:nvPr/>
        </p:nvSpPr>
        <p:spPr>
          <a:xfrm>
            <a:off x="6154782" y="962477"/>
            <a:ext cx="2511000" cy="2749514"/>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00" name="Shape 100"/>
          <p:cNvSpPr/>
          <p:nvPr/>
        </p:nvSpPr>
        <p:spPr>
          <a:xfrm>
            <a:off x="6980958" y="916742"/>
            <a:ext cx="858651" cy="17664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b="1" dirty="0">
                <a:solidFill>
                  <a:schemeClr val="dk1"/>
                </a:solidFill>
                <a:latin typeface="+mj-lt"/>
                <a:ea typeface="Poppins"/>
                <a:cs typeface="Poppins"/>
                <a:sym typeface="Poppins"/>
              </a:rPr>
              <a:t>Moisture</a:t>
            </a:r>
            <a:endParaRPr sz="1400" dirty="0">
              <a:solidFill>
                <a:schemeClr val="dk1"/>
              </a:solidFill>
              <a:latin typeface="+mj-lt"/>
              <a:ea typeface="Calibri"/>
              <a:cs typeface="Calibri"/>
              <a:sym typeface="Calibri"/>
            </a:endParaRPr>
          </a:p>
        </p:txBody>
      </p:sp>
      <p:sp>
        <p:nvSpPr>
          <p:cNvPr id="101" name="Shape 101"/>
          <p:cNvSpPr/>
          <p:nvPr/>
        </p:nvSpPr>
        <p:spPr>
          <a:xfrm>
            <a:off x="6127535" y="1119849"/>
            <a:ext cx="2538248" cy="646331"/>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b="1">
                <a:solidFill>
                  <a:schemeClr val="dk1"/>
                </a:solidFill>
                <a:latin typeface="+mj-lt"/>
                <a:ea typeface="Poppins"/>
                <a:cs typeface="Poppins"/>
                <a:sym typeface="Poppins"/>
              </a:rPr>
              <a:t>Water</a:t>
            </a:r>
            <a:r>
              <a:rPr lang="en-US" sz="1200">
                <a:solidFill>
                  <a:schemeClr val="dk1"/>
                </a:solidFill>
                <a:latin typeface="+mj-lt"/>
                <a:ea typeface="Poppins"/>
                <a:cs typeface="Poppins"/>
                <a:sym typeface="Poppins"/>
              </a:rPr>
              <a:t> stored in or flowing through the soil </a:t>
            </a:r>
            <a:r>
              <a:rPr lang="en-US" sz="1200" b="1">
                <a:solidFill>
                  <a:schemeClr val="dk1"/>
                </a:solidFill>
                <a:latin typeface="+mj-lt"/>
                <a:ea typeface="Poppins"/>
                <a:cs typeface="Poppins"/>
                <a:sym typeface="Poppins"/>
              </a:rPr>
              <a:t>affects soil formation, structure, stability and erosion</a:t>
            </a:r>
            <a:r>
              <a:rPr lang="en-US" sz="1200">
                <a:solidFill>
                  <a:schemeClr val="dk1"/>
                </a:solidFill>
                <a:latin typeface="+mj-lt"/>
                <a:ea typeface="Poppins"/>
                <a:cs typeface="Poppins"/>
                <a:sym typeface="Poppins"/>
              </a:rPr>
              <a:t>.</a:t>
            </a:r>
            <a:endParaRPr sz="1200">
              <a:solidFill>
                <a:schemeClr val="dk1"/>
              </a:solidFill>
              <a:latin typeface="+mj-lt"/>
              <a:ea typeface="Calibri"/>
              <a:cs typeface="Calibri"/>
              <a:sym typeface="Calibri"/>
            </a:endParaRPr>
          </a:p>
        </p:txBody>
      </p:sp>
      <p:sp>
        <p:nvSpPr>
          <p:cNvPr id="102" name="Shape 102"/>
          <p:cNvSpPr/>
          <p:nvPr/>
        </p:nvSpPr>
        <p:spPr>
          <a:xfrm>
            <a:off x="7544156" y="2009921"/>
            <a:ext cx="135000" cy="180000"/>
          </a:xfrm>
          <a:prstGeom prst="ellipse">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03" name="Shape 103"/>
          <p:cNvSpPr/>
          <p:nvPr/>
        </p:nvSpPr>
        <p:spPr>
          <a:xfrm>
            <a:off x="8139722" y="2090921"/>
            <a:ext cx="13500" cy="18000"/>
          </a:xfrm>
          <a:prstGeom prst="ellipse">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04" name="Shape 104"/>
          <p:cNvSpPr/>
          <p:nvPr/>
        </p:nvSpPr>
        <p:spPr>
          <a:xfrm>
            <a:off x="3576266" y="2866430"/>
            <a:ext cx="2505899" cy="646331"/>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dirty="0">
                <a:solidFill>
                  <a:schemeClr val="dk1"/>
                </a:solidFill>
                <a:latin typeface="+mj-lt"/>
                <a:ea typeface="Poppins"/>
                <a:cs typeface="Poppins"/>
                <a:sym typeface="Poppins"/>
              </a:rPr>
              <a:t>Soil structure </a:t>
            </a:r>
            <a:r>
              <a:rPr lang="en-US" sz="1200" b="1" dirty="0">
                <a:solidFill>
                  <a:schemeClr val="dk1"/>
                </a:solidFill>
                <a:latin typeface="+mj-lt"/>
                <a:ea typeface="Poppins"/>
                <a:cs typeface="Poppins"/>
                <a:sym typeface="Poppins"/>
              </a:rPr>
              <a:t>affects aerations, water movement, conduction of heat, plant root growth and resistance to erosion</a:t>
            </a:r>
            <a:r>
              <a:rPr lang="en-US" sz="1200" dirty="0">
                <a:solidFill>
                  <a:schemeClr val="dk1"/>
                </a:solidFill>
                <a:latin typeface="+mj-lt"/>
                <a:ea typeface="Poppins"/>
                <a:cs typeface="Poppins"/>
                <a:sym typeface="Poppins"/>
              </a:rPr>
              <a:t>.</a:t>
            </a:r>
            <a:endParaRPr dirty="0">
              <a:latin typeface="+mj-lt"/>
            </a:endParaRPr>
          </a:p>
        </p:txBody>
      </p:sp>
      <p:sp>
        <p:nvSpPr>
          <p:cNvPr id="105" name="Shape 105"/>
          <p:cNvSpPr/>
          <p:nvPr/>
        </p:nvSpPr>
        <p:spPr>
          <a:xfrm>
            <a:off x="6157630" y="3011757"/>
            <a:ext cx="2520185" cy="46166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a:solidFill>
                  <a:schemeClr val="dk1"/>
                </a:solidFill>
                <a:latin typeface="+mj-lt"/>
                <a:ea typeface="Poppins"/>
                <a:cs typeface="Poppins"/>
                <a:sym typeface="Poppins"/>
              </a:rPr>
              <a:t>Moisture is of primary concern regarding plant growth! </a:t>
            </a:r>
            <a:endParaRPr>
              <a:latin typeface="+mj-lt"/>
            </a:endParaRPr>
          </a:p>
        </p:txBody>
      </p:sp>
      <p:grpSp>
        <p:nvGrpSpPr>
          <p:cNvPr id="106" name="Shape 106"/>
          <p:cNvGrpSpPr/>
          <p:nvPr/>
        </p:nvGrpSpPr>
        <p:grpSpPr>
          <a:xfrm>
            <a:off x="1647797" y="1772415"/>
            <a:ext cx="1392311" cy="1094932"/>
            <a:chOff x="1407647" y="552098"/>
            <a:chExt cx="1856414" cy="1094932"/>
          </a:xfrm>
        </p:grpSpPr>
        <p:pic>
          <p:nvPicPr>
            <p:cNvPr id="107" name="Shape 107" descr="Related image"/>
            <p:cNvPicPr preferRelativeResize="0"/>
            <p:nvPr/>
          </p:nvPicPr>
          <p:blipFill rotWithShape="1">
            <a:blip r:embed="rId3">
              <a:alphaModFix/>
            </a:blip>
            <a:srcRect/>
            <a:stretch/>
          </p:blipFill>
          <p:spPr>
            <a:xfrm>
              <a:off x="1407647" y="595185"/>
              <a:ext cx="975100" cy="1051845"/>
            </a:xfrm>
            <a:prstGeom prst="rect">
              <a:avLst/>
            </a:prstGeom>
            <a:noFill/>
            <a:ln>
              <a:noFill/>
            </a:ln>
          </p:spPr>
        </p:pic>
        <p:sp>
          <p:nvSpPr>
            <p:cNvPr id="108" name="Shape 108"/>
            <p:cNvSpPr/>
            <p:nvPr/>
          </p:nvSpPr>
          <p:spPr>
            <a:xfrm>
              <a:off x="1789694" y="1292184"/>
              <a:ext cx="252000" cy="1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j-lt"/>
                <a:ea typeface="Calibri"/>
                <a:cs typeface="Calibri"/>
                <a:sym typeface="Calibri"/>
              </a:endParaRPr>
            </a:p>
          </p:txBody>
        </p:sp>
        <p:sp>
          <p:nvSpPr>
            <p:cNvPr id="109" name="Shape 109"/>
            <p:cNvSpPr txBox="1"/>
            <p:nvPr/>
          </p:nvSpPr>
          <p:spPr>
            <a:xfrm>
              <a:off x="1704485" y="1224245"/>
              <a:ext cx="543276" cy="2084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100" dirty="0">
                  <a:solidFill>
                    <a:schemeClr val="dk1"/>
                  </a:solidFill>
                  <a:latin typeface="+mj-lt"/>
                  <a:ea typeface="Poppins"/>
                  <a:cs typeface="Poppins"/>
                  <a:sym typeface="Poppins"/>
                </a:rPr>
                <a:t>clay</a:t>
              </a:r>
              <a:endParaRPr sz="1100" dirty="0">
                <a:solidFill>
                  <a:schemeClr val="dk1"/>
                </a:solidFill>
                <a:latin typeface="+mj-lt"/>
                <a:ea typeface="Poppins"/>
                <a:cs typeface="Poppins"/>
                <a:sym typeface="Poppins"/>
              </a:endParaRPr>
            </a:p>
          </p:txBody>
        </p:sp>
        <p:sp>
          <p:nvSpPr>
            <p:cNvPr id="110" name="Shape 110"/>
            <p:cNvSpPr/>
            <p:nvPr/>
          </p:nvSpPr>
          <p:spPr>
            <a:xfrm>
              <a:off x="1846844" y="892134"/>
              <a:ext cx="252000" cy="1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j-lt"/>
                <a:ea typeface="Calibri"/>
                <a:cs typeface="Calibri"/>
                <a:sym typeface="Calibri"/>
              </a:endParaRPr>
            </a:p>
          </p:txBody>
        </p:sp>
        <p:sp>
          <p:nvSpPr>
            <p:cNvPr id="111" name="Shape 111"/>
            <p:cNvSpPr/>
            <p:nvPr/>
          </p:nvSpPr>
          <p:spPr>
            <a:xfrm>
              <a:off x="2056394" y="615909"/>
              <a:ext cx="252000" cy="1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j-lt"/>
                <a:ea typeface="Calibri"/>
                <a:cs typeface="Calibri"/>
                <a:sym typeface="Calibri"/>
              </a:endParaRPr>
            </a:p>
          </p:txBody>
        </p:sp>
        <p:sp>
          <p:nvSpPr>
            <p:cNvPr id="112" name="Shape 112"/>
            <p:cNvSpPr txBox="1"/>
            <p:nvPr/>
          </p:nvSpPr>
          <p:spPr>
            <a:xfrm>
              <a:off x="1761633" y="833720"/>
              <a:ext cx="657670" cy="23523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100" dirty="0">
                  <a:solidFill>
                    <a:schemeClr val="dk1"/>
                  </a:solidFill>
                  <a:latin typeface="+mj-lt"/>
                  <a:ea typeface="Poppins"/>
                  <a:cs typeface="Poppins"/>
                  <a:sym typeface="Poppins"/>
                </a:rPr>
                <a:t>slit</a:t>
              </a:r>
              <a:endParaRPr sz="1100" dirty="0">
                <a:solidFill>
                  <a:schemeClr val="dk1"/>
                </a:solidFill>
                <a:latin typeface="+mj-lt"/>
                <a:ea typeface="Poppins"/>
                <a:cs typeface="Poppins"/>
                <a:sym typeface="Poppins"/>
              </a:endParaRPr>
            </a:p>
          </p:txBody>
        </p:sp>
        <p:sp>
          <p:nvSpPr>
            <p:cNvPr id="113" name="Shape 113"/>
            <p:cNvSpPr txBox="1"/>
            <p:nvPr/>
          </p:nvSpPr>
          <p:spPr>
            <a:xfrm>
              <a:off x="1980711" y="552098"/>
              <a:ext cx="803298" cy="27682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100" dirty="0">
                  <a:solidFill>
                    <a:schemeClr val="dk1"/>
                  </a:solidFill>
                  <a:latin typeface="+mj-lt"/>
                  <a:ea typeface="Poppins"/>
                  <a:cs typeface="Poppins"/>
                  <a:sym typeface="Poppins"/>
                </a:rPr>
                <a:t>sand</a:t>
              </a:r>
              <a:endParaRPr sz="1100" dirty="0">
                <a:solidFill>
                  <a:schemeClr val="dk1"/>
                </a:solidFill>
                <a:latin typeface="+mj-lt"/>
                <a:ea typeface="Poppins"/>
                <a:cs typeface="Poppins"/>
                <a:sym typeface="Poppins"/>
              </a:endParaRPr>
            </a:p>
          </p:txBody>
        </p:sp>
        <p:sp>
          <p:nvSpPr>
            <p:cNvPr id="114" name="Shape 114"/>
            <p:cNvSpPr/>
            <p:nvPr/>
          </p:nvSpPr>
          <p:spPr>
            <a:xfrm>
              <a:off x="1800764" y="1379971"/>
              <a:ext cx="983243" cy="2404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dirty="0">
                  <a:solidFill>
                    <a:schemeClr val="dk1"/>
                  </a:solidFill>
                  <a:latin typeface="+mj-lt"/>
                  <a:ea typeface="Poppins"/>
                  <a:cs typeface="Poppins"/>
                  <a:sym typeface="Poppins"/>
                </a:rPr>
                <a:t>&lt;0,002 mm</a:t>
              </a:r>
              <a:endParaRPr sz="800" dirty="0">
                <a:solidFill>
                  <a:schemeClr val="dk1"/>
                </a:solidFill>
                <a:latin typeface="+mj-lt"/>
                <a:ea typeface="Calibri"/>
                <a:cs typeface="Calibri"/>
                <a:sym typeface="Calibri"/>
              </a:endParaRPr>
            </a:p>
          </p:txBody>
        </p:sp>
        <p:sp>
          <p:nvSpPr>
            <p:cNvPr id="115" name="Shape 115"/>
            <p:cNvSpPr/>
            <p:nvPr/>
          </p:nvSpPr>
          <p:spPr>
            <a:xfrm>
              <a:off x="1878207" y="973863"/>
              <a:ext cx="1198363" cy="1386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dirty="0">
                  <a:solidFill>
                    <a:schemeClr val="dk1"/>
                  </a:solidFill>
                  <a:latin typeface="+mj-lt"/>
                  <a:ea typeface="Poppins"/>
                  <a:cs typeface="Poppins"/>
                  <a:sym typeface="Poppins"/>
                </a:rPr>
                <a:t>0,063-0,002 mm</a:t>
              </a:r>
              <a:endParaRPr sz="800" dirty="0">
                <a:solidFill>
                  <a:schemeClr val="dk1"/>
                </a:solidFill>
                <a:latin typeface="+mj-lt"/>
                <a:ea typeface="Calibri"/>
                <a:cs typeface="Calibri"/>
                <a:sym typeface="Calibri"/>
              </a:endParaRPr>
            </a:p>
          </p:txBody>
        </p:sp>
        <p:sp>
          <p:nvSpPr>
            <p:cNvPr id="116" name="Shape 116"/>
            <p:cNvSpPr/>
            <p:nvPr/>
          </p:nvSpPr>
          <p:spPr>
            <a:xfrm>
              <a:off x="2216612" y="691471"/>
              <a:ext cx="1047449"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dirty="0">
                  <a:solidFill>
                    <a:schemeClr val="dk1"/>
                  </a:solidFill>
                  <a:latin typeface="+mj-lt"/>
                  <a:ea typeface="Poppins"/>
                  <a:cs typeface="Poppins"/>
                  <a:sym typeface="Poppins"/>
                </a:rPr>
                <a:t>2-0,063 mm</a:t>
              </a:r>
              <a:endParaRPr sz="800" dirty="0">
                <a:solidFill>
                  <a:schemeClr val="dk1"/>
                </a:solidFill>
                <a:latin typeface="+mj-lt"/>
                <a:ea typeface="Calibri"/>
                <a:cs typeface="Calibri"/>
                <a:sym typeface="Calibri"/>
              </a:endParaRPr>
            </a:p>
          </p:txBody>
        </p:sp>
      </p:grpSp>
      <p:sp>
        <p:nvSpPr>
          <p:cNvPr id="117" name="Shape 117"/>
          <p:cNvSpPr txBox="1"/>
          <p:nvPr/>
        </p:nvSpPr>
        <p:spPr>
          <a:xfrm>
            <a:off x="3656763" y="2507116"/>
            <a:ext cx="632017" cy="2683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dirty="0">
                <a:solidFill>
                  <a:schemeClr val="dk1"/>
                </a:solidFill>
                <a:latin typeface="+mj-lt"/>
                <a:ea typeface="Poppins"/>
                <a:cs typeface="Poppins"/>
                <a:sym typeface="Poppins"/>
              </a:rPr>
              <a:t>granular</a:t>
            </a:r>
            <a:endParaRPr dirty="0">
              <a:latin typeface="+mj-lt"/>
            </a:endParaRPr>
          </a:p>
        </p:txBody>
      </p:sp>
      <p:sp>
        <p:nvSpPr>
          <p:cNvPr id="118" name="Shape 118"/>
          <p:cNvSpPr txBox="1"/>
          <p:nvPr/>
        </p:nvSpPr>
        <p:spPr>
          <a:xfrm>
            <a:off x="4763999" y="2545966"/>
            <a:ext cx="820148" cy="20053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dirty="0">
                <a:solidFill>
                  <a:schemeClr val="dk1"/>
                </a:solidFill>
                <a:latin typeface="+mj-lt"/>
                <a:ea typeface="Poppins"/>
                <a:cs typeface="Poppins"/>
                <a:sym typeface="Poppins"/>
              </a:rPr>
              <a:t>prismatic</a:t>
            </a:r>
            <a:endParaRPr dirty="0">
              <a:latin typeface="+mj-lt"/>
            </a:endParaRPr>
          </a:p>
        </p:txBody>
      </p:sp>
      <p:sp>
        <p:nvSpPr>
          <p:cNvPr id="119" name="Shape 119"/>
          <p:cNvSpPr/>
          <p:nvPr/>
        </p:nvSpPr>
        <p:spPr>
          <a:xfrm>
            <a:off x="4223103" y="2270606"/>
            <a:ext cx="355295" cy="10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j-lt"/>
              <a:ea typeface="Calibri"/>
              <a:cs typeface="Calibri"/>
              <a:sym typeface="Calibri"/>
            </a:endParaRPr>
          </a:p>
        </p:txBody>
      </p:sp>
      <p:sp>
        <p:nvSpPr>
          <p:cNvPr id="120" name="Shape 120"/>
          <p:cNvSpPr/>
          <p:nvPr/>
        </p:nvSpPr>
        <p:spPr>
          <a:xfrm>
            <a:off x="4190016" y="2393028"/>
            <a:ext cx="301519" cy="1865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j-lt"/>
              <a:ea typeface="Calibri"/>
              <a:cs typeface="Calibri"/>
              <a:sym typeface="Calibri"/>
            </a:endParaRPr>
          </a:p>
        </p:txBody>
      </p:sp>
      <p:sp>
        <p:nvSpPr>
          <p:cNvPr id="121" name="Shape 121"/>
          <p:cNvSpPr/>
          <p:nvPr/>
        </p:nvSpPr>
        <p:spPr>
          <a:xfrm>
            <a:off x="4191720" y="2634140"/>
            <a:ext cx="301519" cy="1865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j-lt"/>
              <a:ea typeface="Calibri"/>
              <a:cs typeface="Calibri"/>
              <a:sym typeface="Calibri"/>
            </a:endParaRPr>
          </a:p>
        </p:txBody>
      </p:sp>
      <p:sp>
        <p:nvSpPr>
          <p:cNvPr id="122" name="Shape 122"/>
          <p:cNvSpPr txBox="1"/>
          <p:nvPr/>
        </p:nvSpPr>
        <p:spPr>
          <a:xfrm>
            <a:off x="5365578" y="2529919"/>
            <a:ext cx="707401" cy="232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chemeClr val="dk1"/>
                </a:solidFill>
                <a:latin typeface="+mj-lt"/>
                <a:ea typeface="Poppins"/>
                <a:cs typeface="Poppins"/>
                <a:sym typeface="Poppins"/>
              </a:rPr>
              <a:t>massive</a:t>
            </a:r>
            <a:endParaRPr>
              <a:latin typeface="+mj-lt"/>
            </a:endParaRPr>
          </a:p>
        </p:txBody>
      </p:sp>
      <p:pic>
        <p:nvPicPr>
          <p:cNvPr id="123" name="Shape 123" descr="http://www.fao.org/docrep/r4082e/r4082e1r.gif"/>
          <p:cNvPicPr preferRelativeResize="0"/>
          <p:nvPr/>
        </p:nvPicPr>
        <p:blipFill rotWithShape="1">
          <a:blip r:embed="rId4">
            <a:alphaModFix/>
          </a:blip>
          <a:srcRect/>
          <a:stretch/>
        </p:blipFill>
        <p:spPr>
          <a:xfrm>
            <a:off x="6905610" y="1863599"/>
            <a:ext cx="442912" cy="838200"/>
          </a:xfrm>
          <a:prstGeom prst="rect">
            <a:avLst/>
          </a:prstGeom>
          <a:noFill/>
          <a:ln>
            <a:noFill/>
          </a:ln>
        </p:spPr>
      </p:pic>
      <p:pic>
        <p:nvPicPr>
          <p:cNvPr id="124" name="Shape 124" descr="http://www.fao.org/docrep/r4082e/r4082e1s.gif"/>
          <p:cNvPicPr preferRelativeResize="0"/>
          <p:nvPr/>
        </p:nvPicPr>
        <p:blipFill rotWithShape="1">
          <a:blip r:embed="rId5">
            <a:alphaModFix/>
          </a:blip>
          <a:srcRect/>
          <a:stretch/>
        </p:blipFill>
        <p:spPr>
          <a:xfrm>
            <a:off x="7497354" y="1858839"/>
            <a:ext cx="387548" cy="847725"/>
          </a:xfrm>
          <a:prstGeom prst="rect">
            <a:avLst/>
          </a:prstGeom>
          <a:noFill/>
          <a:ln>
            <a:noFill/>
          </a:ln>
        </p:spPr>
      </p:pic>
      <p:pic>
        <p:nvPicPr>
          <p:cNvPr id="125" name="Shape 125" descr="http://www.fao.org/docrep/r4082e/r4082e1t.gif"/>
          <p:cNvPicPr preferRelativeResize="0"/>
          <p:nvPr/>
        </p:nvPicPr>
        <p:blipFill rotWithShape="1">
          <a:blip r:embed="rId6">
            <a:alphaModFix/>
          </a:blip>
          <a:srcRect/>
          <a:stretch/>
        </p:blipFill>
        <p:spPr>
          <a:xfrm>
            <a:off x="8070416" y="1856455"/>
            <a:ext cx="380404" cy="852488"/>
          </a:xfrm>
          <a:prstGeom prst="rect">
            <a:avLst/>
          </a:prstGeom>
          <a:noFill/>
          <a:ln>
            <a:noFill/>
          </a:ln>
        </p:spPr>
      </p:pic>
      <p:sp>
        <p:nvSpPr>
          <p:cNvPr id="126" name="Shape 126"/>
          <p:cNvSpPr txBox="1"/>
          <p:nvPr/>
        </p:nvSpPr>
        <p:spPr>
          <a:xfrm>
            <a:off x="7447638" y="1630250"/>
            <a:ext cx="705584" cy="18525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dirty="0">
                <a:solidFill>
                  <a:schemeClr val="dk1"/>
                </a:solidFill>
                <a:latin typeface="+mj-lt"/>
                <a:ea typeface="Poppins"/>
                <a:cs typeface="Poppins"/>
                <a:sym typeface="Poppins"/>
              </a:rPr>
              <a:t>prismatic</a:t>
            </a:r>
            <a:endParaRPr dirty="0">
              <a:latin typeface="+mj-lt"/>
            </a:endParaRPr>
          </a:p>
        </p:txBody>
      </p:sp>
      <p:sp>
        <p:nvSpPr>
          <p:cNvPr id="127" name="Shape 127"/>
          <p:cNvSpPr txBox="1"/>
          <p:nvPr/>
        </p:nvSpPr>
        <p:spPr>
          <a:xfrm>
            <a:off x="7451112" y="2656104"/>
            <a:ext cx="702110" cy="333902"/>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900" dirty="0">
                <a:solidFill>
                  <a:schemeClr val="dk1"/>
                </a:solidFill>
                <a:latin typeface="+mj-lt"/>
                <a:ea typeface="Poppins"/>
                <a:cs typeface="Poppins"/>
                <a:sym typeface="Poppins"/>
              </a:rPr>
              <a:t>moderate </a:t>
            </a:r>
            <a:endParaRPr dirty="0">
              <a:latin typeface="+mj-lt"/>
            </a:endParaRPr>
          </a:p>
          <a:p>
            <a:pPr marL="0" marR="0" lvl="0" indent="0" algn="ctr" rtl="0">
              <a:spcBef>
                <a:spcPts val="0"/>
              </a:spcBef>
              <a:spcAft>
                <a:spcPts val="0"/>
              </a:spcAft>
              <a:buNone/>
            </a:pPr>
            <a:r>
              <a:rPr lang="en-US" sz="900" dirty="0">
                <a:solidFill>
                  <a:schemeClr val="dk1"/>
                </a:solidFill>
                <a:latin typeface="+mj-lt"/>
                <a:ea typeface="Poppins"/>
                <a:cs typeface="Poppins"/>
                <a:sym typeface="Poppins"/>
              </a:rPr>
              <a:t>flow</a:t>
            </a:r>
            <a:endParaRPr dirty="0">
              <a:latin typeface="+mj-lt"/>
            </a:endParaRPr>
          </a:p>
        </p:txBody>
      </p:sp>
      <p:sp>
        <p:nvSpPr>
          <p:cNvPr id="128" name="Shape 128"/>
          <p:cNvSpPr txBox="1"/>
          <p:nvPr/>
        </p:nvSpPr>
        <p:spPr>
          <a:xfrm>
            <a:off x="8012315" y="1618874"/>
            <a:ext cx="653465" cy="23758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dirty="0">
                <a:solidFill>
                  <a:schemeClr val="dk1"/>
                </a:solidFill>
                <a:latin typeface="+mj-lt"/>
                <a:ea typeface="Poppins"/>
                <a:cs typeface="Poppins"/>
                <a:sym typeface="Poppins"/>
              </a:rPr>
              <a:t>massive</a:t>
            </a:r>
            <a:endParaRPr dirty="0">
              <a:latin typeface="+mj-lt"/>
            </a:endParaRPr>
          </a:p>
        </p:txBody>
      </p:sp>
      <p:sp>
        <p:nvSpPr>
          <p:cNvPr id="129" name="Shape 129"/>
          <p:cNvSpPr txBox="1"/>
          <p:nvPr/>
        </p:nvSpPr>
        <p:spPr>
          <a:xfrm>
            <a:off x="8002500" y="2631080"/>
            <a:ext cx="663281" cy="161106"/>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900">
                <a:solidFill>
                  <a:schemeClr val="dk1"/>
                </a:solidFill>
                <a:latin typeface="+mj-lt"/>
                <a:ea typeface="Poppins"/>
                <a:cs typeface="Poppins"/>
                <a:sym typeface="Poppins"/>
              </a:rPr>
              <a:t>Low flow</a:t>
            </a:r>
            <a:endParaRPr>
              <a:latin typeface="+mj-lt"/>
            </a:endParaRPr>
          </a:p>
        </p:txBody>
      </p:sp>
      <p:sp>
        <p:nvSpPr>
          <p:cNvPr id="130" name="Shape 130"/>
          <p:cNvSpPr txBox="1"/>
          <p:nvPr/>
        </p:nvSpPr>
        <p:spPr>
          <a:xfrm>
            <a:off x="4288779" y="2529198"/>
            <a:ext cx="540435" cy="2629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dirty="0">
                <a:solidFill>
                  <a:schemeClr val="dk1"/>
                </a:solidFill>
                <a:latin typeface="+mj-lt"/>
                <a:ea typeface="Poppins"/>
                <a:cs typeface="Poppins"/>
                <a:sym typeface="Poppins"/>
              </a:rPr>
              <a:t>blocky</a:t>
            </a:r>
            <a:endParaRPr dirty="0">
              <a:latin typeface="+mj-lt"/>
            </a:endParaRPr>
          </a:p>
        </p:txBody>
      </p:sp>
      <p:sp>
        <p:nvSpPr>
          <p:cNvPr id="131" name="Shape 131"/>
          <p:cNvSpPr txBox="1"/>
          <p:nvPr/>
        </p:nvSpPr>
        <p:spPr>
          <a:xfrm>
            <a:off x="6869372" y="2672024"/>
            <a:ext cx="687844" cy="317982"/>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900" dirty="0">
                <a:solidFill>
                  <a:schemeClr val="dk1"/>
                </a:solidFill>
                <a:latin typeface="+mj-lt"/>
                <a:ea typeface="Poppins"/>
                <a:cs typeface="Poppins"/>
                <a:sym typeface="Poppins"/>
              </a:rPr>
              <a:t>moderate </a:t>
            </a:r>
            <a:endParaRPr dirty="0">
              <a:latin typeface="+mj-lt"/>
            </a:endParaRPr>
          </a:p>
          <a:p>
            <a:pPr marL="0" marR="0" lvl="0" indent="0" algn="ctr" rtl="0">
              <a:spcBef>
                <a:spcPts val="0"/>
              </a:spcBef>
              <a:spcAft>
                <a:spcPts val="0"/>
              </a:spcAft>
              <a:buNone/>
            </a:pPr>
            <a:r>
              <a:rPr lang="en-US" sz="900" dirty="0">
                <a:solidFill>
                  <a:schemeClr val="dk1"/>
                </a:solidFill>
                <a:latin typeface="+mj-lt"/>
                <a:ea typeface="Poppins"/>
                <a:cs typeface="Poppins"/>
                <a:sym typeface="Poppins"/>
              </a:rPr>
              <a:t>flow</a:t>
            </a:r>
            <a:endParaRPr dirty="0">
              <a:latin typeface="+mj-lt"/>
            </a:endParaRPr>
          </a:p>
        </p:txBody>
      </p:sp>
      <p:sp>
        <p:nvSpPr>
          <p:cNvPr id="132" name="Shape 132"/>
          <p:cNvSpPr txBox="1"/>
          <p:nvPr/>
        </p:nvSpPr>
        <p:spPr>
          <a:xfrm>
            <a:off x="6967554" y="1614114"/>
            <a:ext cx="576602" cy="24234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dirty="0">
                <a:solidFill>
                  <a:schemeClr val="dk1"/>
                </a:solidFill>
                <a:latin typeface="+mj-lt"/>
                <a:ea typeface="Poppins"/>
                <a:cs typeface="Poppins"/>
                <a:sym typeface="Poppins"/>
              </a:rPr>
              <a:t>blocky</a:t>
            </a:r>
            <a:endParaRPr dirty="0">
              <a:latin typeface="+mj-lt"/>
            </a:endParaRPr>
          </a:p>
        </p:txBody>
      </p:sp>
      <p:pic>
        <p:nvPicPr>
          <p:cNvPr id="133" name="Shape 133"/>
          <p:cNvPicPr preferRelativeResize="0"/>
          <p:nvPr/>
        </p:nvPicPr>
        <p:blipFill rotWithShape="1">
          <a:blip r:embed="rId7">
            <a:alphaModFix/>
          </a:blip>
          <a:srcRect/>
          <a:stretch/>
        </p:blipFill>
        <p:spPr>
          <a:xfrm>
            <a:off x="4275409" y="2035445"/>
            <a:ext cx="411480" cy="425768"/>
          </a:xfrm>
          <a:prstGeom prst="rect">
            <a:avLst/>
          </a:prstGeom>
          <a:noFill/>
          <a:ln>
            <a:noFill/>
          </a:ln>
        </p:spPr>
      </p:pic>
      <p:pic>
        <p:nvPicPr>
          <p:cNvPr id="134" name="Shape 134"/>
          <p:cNvPicPr preferRelativeResize="0"/>
          <p:nvPr/>
        </p:nvPicPr>
        <p:blipFill rotWithShape="1">
          <a:blip r:embed="rId8">
            <a:alphaModFix/>
          </a:blip>
          <a:srcRect/>
          <a:stretch/>
        </p:blipFill>
        <p:spPr>
          <a:xfrm>
            <a:off x="3731381" y="2024015"/>
            <a:ext cx="364331" cy="448628"/>
          </a:xfrm>
          <a:prstGeom prst="rect">
            <a:avLst/>
          </a:prstGeom>
          <a:noFill/>
          <a:ln>
            <a:noFill/>
          </a:ln>
        </p:spPr>
      </p:pic>
      <p:pic>
        <p:nvPicPr>
          <p:cNvPr id="135" name="Shape 135"/>
          <p:cNvPicPr preferRelativeResize="0"/>
          <p:nvPr/>
        </p:nvPicPr>
        <p:blipFill rotWithShape="1">
          <a:blip r:embed="rId9">
            <a:alphaModFix/>
          </a:blip>
          <a:srcRect/>
          <a:stretch/>
        </p:blipFill>
        <p:spPr>
          <a:xfrm>
            <a:off x="5375193" y="2049735"/>
            <a:ext cx="417909" cy="397193"/>
          </a:xfrm>
          <a:prstGeom prst="rect">
            <a:avLst/>
          </a:prstGeom>
          <a:noFill/>
          <a:ln>
            <a:noFill/>
          </a:ln>
        </p:spPr>
      </p:pic>
      <p:pic>
        <p:nvPicPr>
          <p:cNvPr id="136" name="Shape 136" descr="http://www.fao.org/docrep/r4082e/r4082e1q.gif"/>
          <p:cNvPicPr preferRelativeResize="0"/>
          <p:nvPr/>
        </p:nvPicPr>
        <p:blipFill rotWithShape="1">
          <a:blip r:embed="rId10">
            <a:alphaModFix/>
          </a:blip>
          <a:srcRect/>
          <a:stretch/>
        </p:blipFill>
        <p:spPr>
          <a:xfrm>
            <a:off x="6312906" y="1857646"/>
            <a:ext cx="444699" cy="850106"/>
          </a:xfrm>
          <a:prstGeom prst="rect">
            <a:avLst/>
          </a:prstGeom>
          <a:noFill/>
          <a:ln>
            <a:noFill/>
          </a:ln>
        </p:spPr>
      </p:pic>
      <p:pic>
        <p:nvPicPr>
          <p:cNvPr id="137" name="Shape 137"/>
          <p:cNvPicPr preferRelativeResize="0"/>
          <p:nvPr/>
        </p:nvPicPr>
        <p:blipFill rotWithShape="1">
          <a:blip r:embed="rId11">
            <a:alphaModFix/>
          </a:blip>
          <a:srcRect/>
          <a:stretch/>
        </p:blipFill>
        <p:spPr>
          <a:xfrm>
            <a:off x="4843539" y="2049243"/>
            <a:ext cx="349329" cy="480060"/>
          </a:xfrm>
          <a:prstGeom prst="rect">
            <a:avLst/>
          </a:prstGeom>
          <a:noFill/>
          <a:ln>
            <a:noFill/>
          </a:ln>
        </p:spPr>
      </p:pic>
      <p:sp>
        <p:nvSpPr>
          <p:cNvPr id="138" name="Shape 138"/>
          <p:cNvSpPr txBox="1"/>
          <p:nvPr/>
        </p:nvSpPr>
        <p:spPr>
          <a:xfrm>
            <a:off x="6264710" y="2647002"/>
            <a:ext cx="604662" cy="230832"/>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900" dirty="0">
                <a:solidFill>
                  <a:schemeClr val="dk1"/>
                </a:solidFill>
                <a:latin typeface="+mj-lt"/>
                <a:ea typeface="Poppins"/>
                <a:cs typeface="Poppins"/>
                <a:sym typeface="Poppins"/>
              </a:rPr>
              <a:t>Fast flow</a:t>
            </a:r>
            <a:endParaRPr dirty="0">
              <a:latin typeface="+mj-lt"/>
            </a:endParaRPr>
          </a:p>
        </p:txBody>
      </p:sp>
      <p:sp>
        <p:nvSpPr>
          <p:cNvPr id="139" name="Shape 139"/>
          <p:cNvSpPr txBox="1"/>
          <p:nvPr/>
        </p:nvSpPr>
        <p:spPr>
          <a:xfrm>
            <a:off x="6334635" y="1616385"/>
            <a:ext cx="646323" cy="19911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dirty="0">
                <a:solidFill>
                  <a:schemeClr val="dk1"/>
                </a:solidFill>
                <a:latin typeface="+mj-lt"/>
                <a:ea typeface="Poppins"/>
                <a:cs typeface="Poppins"/>
                <a:sym typeface="Poppins"/>
              </a:rPr>
              <a:t>granular</a:t>
            </a:r>
            <a:endParaRPr dirty="0">
              <a:latin typeface="+mj-lt"/>
            </a:endParaRPr>
          </a:p>
        </p:txBody>
      </p:sp>
      <p:sp>
        <p:nvSpPr>
          <p:cNvPr id="140" name="Shape 140"/>
          <p:cNvSpPr/>
          <p:nvPr/>
        </p:nvSpPr>
        <p:spPr>
          <a:xfrm>
            <a:off x="946302" y="3711991"/>
            <a:ext cx="7719479"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dirty="0">
                <a:solidFill>
                  <a:schemeClr val="dk1"/>
                </a:solidFill>
                <a:latin typeface="+mj-lt"/>
                <a:ea typeface="Poppins"/>
                <a:cs typeface="Poppins"/>
                <a:sym typeface="Poppins"/>
              </a:rPr>
              <a:t>Other physical properties:</a:t>
            </a:r>
            <a:r>
              <a:rPr lang="en-US" sz="1200" dirty="0">
                <a:solidFill>
                  <a:schemeClr val="dk1"/>
                </a:solidFill>
                <a:latin typeface="+mj-lt"/>
                <a:ea typeface="Poppins"/>
                <a:cs typeface="Poppins"/>
                <a:sym typeface="Poppins"/>
              </a:rPr>
              <a:t> color, consistency, porosity, density and soil depth.  </a:t>
            </a:r>
            <a:endParaRPr dirty="0">
              <a:latin typeface="+mj-lt"/>
            </a:endParaRPr>
          </a:p>
        </p:txBody>
      </p:sp>
      <p:sp>
        <p:nvSpPr>
          <p:cNvPr id="141" name="Shape 141"/>
          <p:cNvSpPr/>
          <p:nvPr/>
        </p:nvSpPr>
        <p:spPr>
          <a:xfrm>
            <a:off x="648464" y="923804"/>
            <a:ext cx="8100000" cy="3281210"/>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61" name="Shape 199"/>
          <p:cNvSpPr txBox="1"/>
          <p:nvPr/>
        </p:nvSpPr>
        <p:spPr>
          <a:xfrm>
            <a:off x="663845" y="3969245"/>
            <a:ext cx="8055431"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dirty="0">
                <a:solidFill>
                  <a:schemeClr val="dk1"/>
                </a:solidFill>
                <a:latin typeface="+mj-lt"/>
                <a:ea typeface="Poppins"/>
                <a:cs typeface="Poppins"/>
                <a:sym typeface="Poppins"/>
              </a:rPr>
              <a:t>Source: </a:t>
            </a:r>
            <a:r>
              <a:rPr lang="en-US" sz="1200" u="sng" dirty="0">
                <a:solidFill>
                  <a:schemeClr val="hlink"/>
                </a:solidFill>
                <a:latin typeface="+mj-lt"/>
                <a:ea typeface="Poppins"/>
                <a:cs typeface="Poppins"/>
                <a:sym typeface="Poppins"/>
                <a:hlinkClick r:id="rId12"/>
              </a:rPr>
              <a:t>http://www.fao.org/soils-portal/en/</a:t>
            </a:r>
            <a:endParaRPr sz="1200" b="1" dirty="0">
              <a:solidFill>
                <a:schemeClr val="dk1"/>
              </a:solidFill>
              <a:latin typeface="+mj-lt"/>
              <a:ea typeface="Poppins"/>
              <a:cs typeface="Poppins"/>
              <a:sym typeface="Poppins"/>
            </a:endParaRPr>
          </a:p>
        </p:txBody>
      </p:sp>
      <p:sp>
        <p:nvSpPr>
          <p:cNvPr id="55" name="CasellaDiTesto 54"/>
          <p:cNvSpPr txBox="1"/>
          <p:nvPr/>
        </p:nvSpPr>
        <p:spPr>
          <a:xfrm>
            <a:off x="467544" y="467380"/>
            <a:ext cx="4296754" cy="461665"/>
          </a:xfrm>
          <a:prstGeom prst="rect">
            <a:avLst/>
          </a:prstGeom>
          <a:noFill/>
        </p:spPr>
        <p:txBody>
          <a:bodyPr wrap="none" rtlCol="0">
            <a:spAutoFit/>
          </a:bodyPr>
          <a:lstStyle/>
          <a:p>
            <a:r>
              <a:rPr lang="it-IT" sz="2400" b="1" dirty="0" smtClean="0"/>
              <a:t>Caratteristiche del suolo: Fisiche</a:t>
            </a:r>
            <a:endParaRPr lang="it-IT" sz="2400" b="1" dirty="0"/>
          </a:p>
        </p:txBody>
      </p:sp>
    </p:spTree>
    <p:extLst>
      <p:ext uri="{BB962C8B-B14F-4D97-AF65-F5344CB8AC3E}">
        <p14:creationId xmlns:p14="http://schemas.microsoft.com/office/powerpoint/2010/main" val="101218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sellaDiTesto 12"/>
          <p:cNvSpPr txBox="1"/>
          <p:nvPr/>
        </p:nvSpPr>
        <p:spPr>
          <a:xfrm>
            <a:off x="35496" y="980728"/>
            <a:ext cx="9036496" cy="923330"/>
          </a:xfrm>
          <a:prstGeom prst="rect">
            <a:avLst/>
          </a:prstGeom>
          <a:noFill/>
        </p:spPr>
        <p:txBody>
          <a:bodyPr wrap="square" rtlCol="0">
            <a:spAutoFit/>
          </a:bodyPr>
          <a:lstStyle/>
          <a:p>
            <a:r>
              <a:rPr lang="it-IT" b="1" dirty="0" smtClean="0"/>
              <a:t>Campioni di terreno analizzati nel laboratorio Minoprio Analisi e Certificazioni S.r.l. : </a:t>
            </a:r>
          </a:p>
          <a:p>
            <a:r>
              <a:rPr lang="it-IT" b="1" dirty="0" smtClean="0"/>
              <a:t>1.</a:t>
            </a:r>
            <a:r>
              <a:rPr lang="it-IT" dirty="0" smtClean="0"/>
              <a:t> Terreno originale (2014), </a:t>
            </a:r>
            <a:r>
              <a:rPr lang="it-IT" b="1" dirty="0" smtClean="0"/>
              <a:t>2.</a:t>
            </a:r>
            <a:r>
              <a:rPr lang="it-IT" dirty="0" smtClean="0"/>
              <a:t> Zona oasi originale (2019), </a:t>
            </a:r>
            <a:r>
              <a:rPr lang="it-IT" b="1" dirty="0" smtClean="0"/>
              <a:t>3. </a:t>
            </a:r>
            <a:r>
              <a:rPr lang="it-IT" dirty="0" smtClean="0"/>
              <a:t>Zona oasi lavorata (2019), </a:t>
            </a:r>
            <a:r>
              <a:rPr lang="it-IT" b="1" dirty="0" smtClean="0"/>
              <a:t>4.  </a:t>
            </a:r>
            <a:r>
              <a:rPr lang="it-IT" dirty="0" smtClean="0"/>
              <a:t>Zona Orto 3 (2019), </a:t>
            </a:r>
            <a:r>
              <a:rPr lang="it-IT" b="1" dirty="0" smtClean="0"/>
              <a:t>5. </a:t>
            </a:r>
            <a:r>
              <a:rPr lang="it-IT" dirty="0" smtClean="0"/>
              <a:t>Zona Orto 1+2 (2019), </a:t>
            </a:r>
            <a:r>
              <a:rPr lang="it-IT" b="1" dirty="0" smtClean="0"/>
              <a:t>A. </a:t>
            </a:r>
            <a:r>
              <a:rPr lang="it-IT" dirty="0" smtClean="0"/>
              <a:t>Zona oasi nuova (2019)</a:t>
            </a:r>
            <a:endParaRPr lang="it-IT" dirty="0"/>
          </a:p>
        </p:txBody>
      </p:sp>
      <p:graphicFrame>
        <p:nvGraphicFramePr>
          <p:cNvPr id="15" name="Tabella 14"/>
          <p:cNvGraphicFramePr>
            <a:graphicFrameLocks noGrp="1"/>
          </p:cNvGraphicFramePr>
          <p:nvPr>
            <p:extLst>
              <p:ext uri="{D42A27DB-BD31-4B8C-83A1-F6EECF244321}">
                <p14:modId xmlns:p14="http://schemas.microsoft.com/office/powerpoint/2010/main" val="1341134646"/>
              </p:ext>
            </p:extLst>
          </p:nvPr>
        </p:nvGraphicFramePr>
        <p:xfrm>
          <a:off x="251520" y="2060848"/>
          <a:ext cx="8568949" cy="3066773"/>
        </p:xfrm>
        <a:graphic>
          <a:graphicData uri="http://schemas.openxmlformats.org/drawingml/2006/table">
            <a:tbl>
              <a:tblPr/>
              <a:tblGrid>
                <a:gridCol w="2542957"/>
                <a:gridCol w="1004332"/>
                <a:gridCol w="1004332"/>
                <a:gridCol w="1004332"/>
                <a:gridCol w="1004332"/>
                <a:gridCol w="1004332"/>
                <a:gridCol w="1004332"/>
              </a:tblGrid>
              <a:tr h="342338">
                <a:tc>
                  <a:txBody>
                    <a:bodyPr/>
                    <a:lstStyle/>
                    <a:p>
                      <a:pPr algn="ctr" rtl="0" fontAlgn="ctr"/>
                      <a:r>
                        <a:rPr lang="it-IT" sz="2400" b="1" i="0" u="none" strike="noStrike" dirty="0" smtClean="0">
                          <a:solidFill>
                            <a:srgbClr val="000000"/>
                          </a:solidFill>
                          <a:effectLst/>
                          <a:latin typeface="Calibri"/>
                        </a:rPr>
                        <a:t>Analisi</a:t>
                      </a:r>
                      <a:endParaRPr lang="it-IT" sz="2400" b="1" i="0" u="none" strike="noStrike" dirty="0">
                        <a:solidFill>
                          <a:srgbClr val="000000"/>
                        </a:solidFill>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r>
              <a:tr h="672872">
                <a:tc>
                  <a:txBody>
                    <a:bodyPr/>
                    <a:lstStyle/>
                    <a:p>
                      <a:pPr algn="l" rtl="0" fontAlgn="b"/>
                      <a:r>
                        <a:rPr lang="it-IT" sz="1800" b="0" i="0" u="none" strike="noStrike" dirty="0">
                          <a:solidFill>
                            <a:srgbClr val="000000"/>
                          </a:solidFill>
                          <a:effectLst/>
                          <a:latin typeface="Calibri"/>
                        </a:rPr>
                        <a:t>frazione &gt;2 mm (scheletro sul totale) (g/kg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158</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362</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340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350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442</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534</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672872">
                <a:tc>
                  <a:txBody>
                    <a:bodyPr/>
                    <a:lstStyle/>
                    <a:p>
                      <a:pPr algn="l" rtl="0" fontAlgn="b"/>
                      <a:r>
                        <a:rPr lang="it-IT" sz="1800" b="0" i="0" u="none" strike="noStrike" dirty="0">
                          <a:solidFill>
                            <a:srgbClr val="000000"/>
                          </a:solidFill>
                          <a:effectLst/>
                          <a:latin typeface="Calibri"/>
                        </a:rPr>
                        <a:t>frazione 2-0,05 mm (sabbia</a:t>
                      </a:r>
                      <a:r>
                        <a:rPr lang="it-IT" sz="1800" b="0" i="0" u="none" strike="noStrike" dirty="0" smtClean="0">
                          <a:solidFill>
                            <a:srgbClr val="000000"/>
                          </a:solidFill>
                          <a:effectLst/>
                          <a:latin typeface="Calibri"/>
                        </a:rPr>
                        <a:t>) </a:t>
                      </a:r>
                      <a:r>
                        <a:rPr lang="it-IT" sz="1800" b="0" i="0" u="none" strike="noStrike" dirty="0" smtClean="0">
                          <a:solidFill>
                            <a:srgbClr val="000000"/>
                          </a:solidFill>
                          <a:effectLst/>
                          <a:latin typeface="+mn-lt"/>
                        </a:rPr>
                        <a:t>(g/kg </a:t>
                      </a:r>
                      <a:r>
                        <a:rPr lang="it-IT" sz="1800" b="0" i="0" u="none" strike="noStrike" dirty="0" err="1" smtClean="0">
                          <a:solidFill>
                            <a:srgbClr val="000000"/>
                          </a:solidFill>
                          <a:effectLst/>
                          <a:latin typeface="+mn-lt"/>
                        </a:rPr>
                        <a:t>s.s.</a:t>
                      </a:r>
                      <a:r>
                        <a:rPr lang="it-IT" sz="1800" b="0" i="0" u="none" strike="noStrike" dirty="0" smtClean="0">
                          <a:solidFill>
                            <a:srgbClr val="000000"/>
                          </a:solidFill>
                          <a:effectLst/>
                          <a:latin typeface="+mn-lt"/>
                        </a:rPr>
                        <a:t>)</a:t>
                      </a:r>
                      <a:endParaRPr lang="it-IT" sz="1800" b="0" i="0" u="none" strike="noStrike" dirty="0">
                        <a:solidFill>
                          <a:srgbClr val="000000"/>
                        </a:solidFill>
                        <a:effectLst/>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630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443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493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443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473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603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672872">
                <a:tc>
                  <a:txBody>
                    <a:bodyPr/>
                    <a:lstStyle/>
                    <a:p>
                      <a:pPr algn="l" rtl="0" fontAlgn="b"/>
                      <a:r>
                        <a:rPr lang="it-IT" sz="1800" b="0" i="0" u="none" strike="noStrike" dirty="0">
                          <a:solidFill>
                            <a:srgbClr val="000000"/>
                          </a:solidFill>
                          <a:effectLst/>
                          <a:latin typeface="Calibri"/>
                        </a:rPr>
                        <a:t>frazione 0,05-0,002 mm (limo</a:t>
                      </a:r>
                      <a:r>
                        <a:rPr lang="it-IT" sz="1800" b="0" i="0" u="none" strike="noStrike" dirty="0" smtClean="0">
                          <a:solidFill>
                            <a:srgbClr val="000000"/>
                          </a:solidFill>
                          <a:effectLst/>
                          <a:latin typeface="Calibri"/>
                        </a:rPr>
                        <a:t>) </a:t>
                      </a:r>
                      <a:r>
                        <a:rPr lang="it-IT" sz="1800" b="0" i="0" u="none" strike="noStrike" dirty="0" smtClean="0">
                          <a:solidFill>
                            <a:srgbClr val="000000"/>
                          </a:solidFill>
                          <a:effectLst/>
                          <a:latin typeface="+mn-lt"/>
                        </a:rPr>
                        <a:t>(g/kg </a:t>
                      </a:r>
                      <a:r>
                        <a:rPr lang="it-IT" sz="1800" b="0" i="0" u="none" strike="noStrike" dirty="0" err="1" smtClean="0">
                          <a:solidFill>
                            <a:srgbClr val="000000"/>
                          </a:solidFill>
                          <a:effectLst/>
                          <a:latin typeface="+mn-lt"/>
                        </a:rPr>
                        <a:t>s.s.</a:t>
                      </a:r>
                      <a:r>
                        <a:rPr lang="it-IT" sz="1800" b="0" i="0" u="none" strike="noStrike" dirty="0" smtClean="0">
                          <a:solidFill>
                            <a:srgbClr val="000000"/>
                          </a:solidFill>
                          <a:effectLst/>
                          <a:latin typeface="+mn-lt"/>
                        </a:rPr>
                        <a:t>)</a:t>
                      </a:r>
                      <a:endParaRPr lang="it-IT" sz="1800" b="0" i="0" u="none" strike="noStrike" dirty="0">
                        <a:solidFill>
                          <a:srgbClr val="000000"/>
                        </a:solidFill>
                        <a:effectLst/>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260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464</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406</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456</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428</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300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672872">
                <a:tc>
                  <a:txBody>
                    <a:bodyPr/>
                    <a:lstStyle/>
                    <a:p>
                      <a:pPr algn="l" rtl="0" fontAlgn="b"/>
                      <a:r>
                        <a:rPr lang="it-IT" sz="1800" b="0" i="0" u="none" strike="noStrike" dirty="0">
                          <a:solidFill>
                            <a:srgbClr val="000000"/>
                          </a:solidFill>
                          <a:effectLst/>
                          <a:latin typeface="Calibri"/>
                        </a:rPr>
                        <a:t>frazione &lt; 0,002 mm (</a:t>
                      </a:r>
                      <a:r>
                        <a:rPr lang="it-IT" sz="1800" b="0" i="0" u="none" strike="noStrike" dirty="0" err="1">
                          <a:solidFill>
                            <a:srgbClr val="000000"/>
                          </a:solidFill>
                          <a:effectLst/>
                          <a:latin typeface="Calibri"/>
                        </a:rPr>
                        <a:t>argila</a:t>
                      </a:r>
                      <a:r>
                        <a:rPr lang="it-IT" sz="1800" b="0" i="0" u="none" strike="noStrike" dirty="0" smtClean="0">
                          <a:solidFill>
                            <a:srgbClr val="000000"/>
                          </a:solidFill>
                          <a:effectLst/>
                          <a:latin typeface="Calibri"/>
                        </a:rPr>
                        <a:t>) </a:t>
                      </a:r>
                      <a:r>
                        <a:rPr lang="it-IT" sz="1800" b="0" i="0" u="none" strike="noStrike" dirty="0" smtClean="0">
                          <a:solidFill>
                            <a:srgbClr val="000000"/>
                          </a:solidFill>
                          <a:effectLst/>
                          <a:latin typeface="+mn-lt"/>
                        </a:rPr>
                        <a:t>(g/kg </a:t>
                      </a:r>
                      <a:r>
                        <a:rPr lang="it-IT" sz="1800" b="0" i="0" u="none" strike="noStrike" dirty="0" err="1" smtClean="0">
                          <a:solidFill>
                            <a:srgbClr val="000000"/>
                          </a:solidFill>
                          <a:effectLst/>
                          <a:latin typeface="+mn-lt"/>
                        </a:rPr>
                        <a:t>s.s.</a:t>
                      </a:r>
                      <a:r>
                        <a:rPr lang="it-IT" sz="1800" b="0" i="0" u="none" strike="noStrike" dirty="0" smtClean="0">
                          <a:solidFill>
                            <a:srgbClr val="000000"/>
                          </a:solidFill>
                          <a:effectLst/>
                          <a:latin typeface="+mn-lt"/>
                        </a:rPr>
                        <a:t>)</a:t>
                      </a:r>
                      <a:endParaRPr lang="it-IT" sz="1800" b="0" i="0" u="none" strike="noStrike" dirty="0">
                        <a:solidFill>
                          <a:srgbClr val="000000"/>
                        </a:solidFill>
                        <a:effectLst/>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110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93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101</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101</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99</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97</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bl>
          </a:graphicData>
        </a:graphic>
      </p:graphicFrame>
      <p:sp>
        <p:nvSpPr>
          <p:cNvPr id="17" name="Titolo 1"/>
          <p:cNvSpPr txBox="1">
            <a:spLocks/>
          </p:cNvSpPr>
          <p:nvPr/>
        </p:nvSpPr>
        <p:spPr>
          <a:xfrm>
            <a:off x="49351" y="326"/>
            <a:ext cx="9036496"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b="1" dirty="0" smtClean="0"/>
              <a:t>Analisi Terreno Parco Segantini: Tessitura</a:t>
            </a:r>
            <a:endParaRPr lang="it-IT" sz="3600" b="1" dirty="0"/>
          </a:p>
        </p:txBody>
      </p:sp>
    </p:spTree>
    <p:extLst>
      <p:ext uri="{BB962C8B-B14F-4D97-AF65-F5344CB8AC3E}">
        <p14:creationId xmlns:p14="http://schemas.microsoft.com/office/powerpoint/2010/main" val="12353304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396" y="0"/>
            <a:ext cx="7981569"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Connettore 1 3"/>
          <p:cNvCxnSpPr/>
          <p:nvPr/>
        </p:nvCxnSpPr>
        <p:spPr>
          <a:xfrm>
            <a:off x="2195736" y="761971"/>
            <a:ext cx="3168352" cy="5472608"/>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Connettore 1 6"/>
          <p:cNvCxnSpPr/>
          <p:nvPr/>
        </p:nvCxnSpPr>
        <p:spPr>
          <a:xfrm flipH="1">
            <a:off x="4009791" y="1133128"/>
            <a:ext cx="2960712" cy="51761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Connettore 1 9"/>
          <p:cNvCxnSpPr/>
          <p:nvPr/>
        </p:nvCxnSpPr>
        <p:spPr>
          <a:xfrm flipH="1">
            <a:off x="1475656" y="5231933"/>
            <a:ext cx="6192688"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113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sellaDiTesto 12"/>
          <p:cNvSpPr txBox="1"/>
          <p:nvPr/>
        </p:nvSpPr>
        <p:spPr>
          <a:xfrm>
            <a:off x="35496" y="980728"/>
            <a:ext cx="9036496" cy="923330"/>
          </a:xfrm>
          <a:prstGeom prst="rect">
            <a:avLst/>
          </a:prstGeom>
          <a:noFill/>
        </p:spPr>
        <p:txBody>
          <a:bodyPr wrap="square" rtlCol="0">
            <a:spAutoFit/>
          </a:bodyPr>
          <a:lstStyle/>
          <a:p>
            <a:r>
              <a:rPr lang="it-IT" b="1" dirty="0" smtClean="0"/>
              <a:t>Campioni di terreno analizzati nel laboratorio Minoprio Analisi e Certificazioni S.r.l. : </a:t>
            </a:r>
          </a:p>
          <a:p>
            <a:r>
              <a:rPr lang="it-IT" b="1" dirty="0" smtClean="0"/>
              <a:t>1.</a:t>
            </a:r>
            <a:r>
              <a:rPr lang="it-IT" dirty="0" smtClean="0"/>
              <a:t> Terreno originale (2014), </a:t>
            </a:r>
            <a:r>
              <a:rPr lang="it-IT" b="1" dirty="0" smtClean="0"/>
              <a:t>2.</a:t>
            </a:r>
            <a:r>
              <a:rPr lang="it-IT" dirty="0" smtClean="0"/>
              <a:t> Zona oasi originale (2019), </a:t>
            </a:r>
            <a:r>
              <a:rPr lang="it-IT" b="1" dirty="0" smtClean="0"/>
              <a:t>3. </a:t>
            </a:r>
            <a:r>
              <a:rPr lang="it-IT" dirty="0" smtClean="0"/>
              <a:t>Zona oasi lavorata (2019), </a:t>
            </a:r>
            <a:r>
              <a:rPr lang="it-IT" b="1" dirty="0" smtClean="0"/>
              <a:t>4.  </a:t>
            </a:r>
            <a:r>
              <a:rPr lang="it-IT" dirty="0" smtClean="0"/>
              <a:t>Zona Orto 3 (2019), </a:t>
            </a:r>
            <a:r>
              <a:rPr lang="it-IT" b="1" dirty="0" smtClean="0"/>
              <a:t>5. </a:t>
            </a:r>
            <a:r>
              <a:rPr lang="it-IT" dirty="0" smtClean="0"/>
              <a:t>Zona Orto 1+2 (2019), </a:t>
            </a:r>
            <a:r>
              <a:rPr lang="it-IT" b="1" dirty="0" smtClean="0"/>
              <a:t>A. </a:t>
            </a:r>
            <a:r>
              <a:rPr lang="it-IT" dirty="0" smtClean="0"/>
              <a:t>Zona oasi nuova (2019)</a:t>
            </a:r>
            <a:endParaRPr lang="it-IT" dirty="0"/>
          </a:p>
        </p:txBody>
      </p:sp>
      <p:graphicFrame>
        <p:nvGraphicFramePr>
          <p:cNvPr id="15" name="Tabella 14"/>
          <p:cNvGraphicFramePr>
            <a:graphicFrameLocks noGrp="1"/>
          </p:cNvGraphicFramePr>
          <p:nvPr>
            <p:extLst>
              <p:ext uri="{D42A27DB-BD31-4B8C-83A1-F6EECF244321}">
                <p14:modId xmlns:p14="http://schemas.microsoft.com/office/powerpoint/2010/main" val="1663396147"/>
              </p:ext>
            </p:extLst>
          </p:nvPr>
        </p:nvGraphicFramePr>
        <p:xfrm>
          <a:off x="251520" y="2060848"/>
          <a:ext cx="8568949" cy="3624938"/>
        </p:xfrm>
        <a:graphic>
          <a:graphicData uri="http://schemas.openxmlformats.org/drawingml/2006/table">
            <a:tbl>
              <a:tblPr/>
              <a:tblGrid>
                <a:gridCol w="2542957"/>
                <a:gridCol w="1004332"/>
                <a:gridCol w="1004332"/>
                <a:gridCol w="1004332"/>
                <a:gridCol w="1004332"/>
                <a:gridCol w="1004332"/>
                <a:gridCol w="1004332"/>
              </a:tblGrid>
              <a:tr h="342338">
                <a:tc>
                  <a:txBody>
                    <a:bodyPr/>
                    <a:lstStyle/>
                    <a:p>
                      <a:pPr algn="ctr" rtl="0" fontAlgn="ctr"/>
                      <a:r>
                        <a:rPr lang="it-IT" sz="2400" b="1" i="0" u="none" strike="noStrike" dirty="0" smtClean="0">
                          <a:solidFill>
                            <a:srgbClr val="000000"/>
                          </a:solidFill>
                          <a:effectLst/>
                          <a:latin typeface="Calibri"/>
                        </a:rPr>
                        <a:t>Analisi</a:t>
                      </a:r>
                      <a:endParaRPr lang="it-IT" sz="2400" b="1" i="0" u="none" strike="noStrike" dirty="0">
                        <a:solidFill>
                          <a:srgbClr val="000000"/>
                        </a:solidFill>
                        <a:effectLst/>
                        <a:latin typeface="Calibri"/>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r>
              <a:tr h="672872">
                <a:tc>
                  <a:txBody>
                    <a:bodyPr/>
                    <a:lstStyle/>
                    <a:p>
                      <a:pPr algn="l" rtl="0" fontAlgn="b"/>
                      <a:r>
                        <a:rPr lang="it-IT" sz="1800" b="0" i="0" u="none" strike="noStrike" dirty="0">
                          <a:solidFill>
                            <a:srgbClr val="000000"/>
                          </a:solidFill>
                          <a:effectLst/>
                          <a:latin typeface="Calibri"/>
                        </a:rPr>
                        <a:t>frazione &gt;2 mm (scheletro sul totale) (g/kg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158</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362</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340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350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442</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534</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672872">
                <a:tc>
                  <a:txBody>
                    <a:bodyPr/>
                    <a:lstStyle/>
                    <a:p>
                      <a:pPr algn="l" rtl="0" fontAlgn="b"/>
                      <a:r>
                        <a:rPr lang="it-IT" sz="1800" b="0" i="0" u="none" strike="noStrike" dirty="0">
                          <a:solidFill>
                            <a:srgbClr val="000000"/>
                          </a:solidFill>
                          <a:effectLst/>
                          <a:latin typeface="Calibri"/>
                        </a:rPr>
                        <a:t>frazione 2-0,05 mm (sabbia</a:t>
                      </a:r>
                      <a:r>
                        <a:rPr lang="it-IT" sz="1800" b="0" i="0" u="none" strike="noStrike" dirty="0" smtClean="0">
                          <a:solidFill>
                            <a:srgbClr val="000000"/>
                          </a:solidFill>
                          <a:effectLst/>
                          <a:latin typeface="Calibri"/>
                        </a:rPr>
                        <a:t>) </a:t>
                      </a:r>
                      <a:r>
                        <a:rPr lang="it-IT" sz="1800" b="0" i="0" u="none" strike="noStrike" dirty="0" smtClean="0">
                          <a:solidFill>
                            <a:srgbClr val="000000"/>
                          </a:solidFill>
                          <a:effectLst/>
                          <a:latin typeface="+mn-lt"/>
                        </a:rPr>
                        <a:t>(g/kg </a:t>
                      </a:r>
                      <a:r>
                        <a:rPr lang="it-IT" sz="1800" b="0" i="0" u="none" strike="noStrike" dirty="0" err="1" smtClean="0">
                          <a:solidFill>
                            <a:srgbClr val="000000"/>
                          </a:solidFill>
                          <a:effectLst/>
                          <a:latin typeface="+mn-lt"/>
                        </a:rPr>
                        <a:t>s.s.</a:t>
                      </a:r>
                      <a:r>
                        <a:rPr lang="it-IT" sz="1800" b="0" i="0" u="none" strike="noStrike" dirty="0" smtClean="0">
                          <a:solidFill>
                            <a:srgbClr val="000000"/>
                          </a:solidFill>
                          <a:effectLst/>
                          <a:latin typeface="+mn-lt"/>
                        </a:rPr>
                        <a:t>)</a:t>
                      </a:r>
                      <a:endParaRPr lang="it-IT" sz="1800" b="0" i="0" u="none" strike="noStrike" dirty="0">
                        <a:solidFill>
                          <a:srgbClr val="000000"/>
                        </a:solidFill>
                        <a:effectLst/>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630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443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493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443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473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603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672872">
                <a:tc>
                  <a:txBody>
                    <a:bodyPr/>
                    <a:lstStyle/>
                    <a:p>
                      <a:pPr algn="l" rtl="0" fontAlgn="b"/>
                      <a:r>
                        <a:rPr lang="it-IT" sz="1800" b="0" i="0" u="none" strike="noStrike" dirty="0">
                          <a:solidFill>
                            <a:srgbClr val="000000"/>
                          </a:solidFill>
                          <a:effectLst/>
                          <a:latin typeface="Calibri"/>
                        </a:rPr>
                        <a:t>frazione 0,05-0,002 mm (limo</a:t>
                      </a:r>
                      <a:r>
                        <a:rPr lang="it-IT" sz="1800" b="0" i="0" u="none" strike="noStrike" dirty="0" smtClean="0">
                          <a:solidFill>
                            <a:srgbClr val="000000"/>
                          </a:solidFill>
                          <a:effectLst/>
                          <a:latin typeface="Calibri"/>
                        </a:rPr>
                        <a:t>) </a:t>
                      </a:r>
                      <a:r>
                        <a:rPr lang="it-IT" sz="1800" b="0" i="0" u="none" strike="noStrike" dirty="0" smtClean="0">
                          <a:solidFill>
                            <a:srgbClr val="000000"/>
                          </a:solidFill>
                          <a:effectLst/>
                          <a:latin typeface="+mn-lt"/>
                        </a:rPr>
                        <a:t>(g/kg </a:t>
                      </a:r>
                      <a:r>
                        <a:rPr lang="it-IT" sz="1800" b="0" i="0" u="none" strike="noStrike" dirty="0" err="1" smtClean="0">
                          <a:solidFill>
                            <a:srgbClr val="000000"/>
                          </a:solidFill>
                          <a:effectLst/>
                          <a:latin typeface="+mn-lt"/>
                        </a:rPr>
                        <a:t>s.s.</a:t>
                      </a:r>
                      <a:r>
                        <a:rPr lang="it-IT" sz="1800" b="0" i="0" u="none" strike="noStrike" dirty="0" smtClean="0">
                          <a:solidFill>
                            <a:srgbClr val="000000"/>
                          </a:solidFill>
                          <a:effectLst/>
                          <a:latin typeface="+mn-lt"/>
                        </a:rPr>
                        <a:t>)</a:t>
                      </a:r>
                      <a:endParaRPr lang="it-IT" sz="1800" b="0" i="0" u="none" strike="noStrike" dirty="0">
                        <a:solidFill>
                          <a:srgbClr val="000000"/>
                        </a:solidFill>
                        <a:effectLst/>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260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464</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406</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456</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428</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300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672872">
                <a:tc>
                  <a:txBody>
                    <a:bodyPr/>
                    <a:lstStyle/>
                    <a:p>
                      <a:pPr algn="l" rtl="0" fontAlgn="b"/>
                      <a:r>
                        <a:rPr lang="it-IT" sz="1800" b="0" i="0" u="none" strike="noStrike" dirty="0">
                          <a:solidFill>
                            <a:srgbClr val="000000"/>
                          </a:solidFill>
                          <a:effectLst/>
                          <a:latin typeface="Calibri"/>
                        </a:rPr>
                        <a:t>frazione &lt; 0,002 mm </a:t>
                      </a:r>
                      <a:r>
                        <a:rPr lang="it-IT" sz="1800" b="0" i="0" u="none" strike="noStrike" dirty="0" smtClean="0">
                          <a:solidFill>
                            <a:srgbClr val="000000"/>
                          </a:solidFill>
                          <a:effectLst/>
                          <a:latin typeface="Calibri"/>
                        </a:rPr>
                        <a:t>(argilla) </a:t>
                      </a:r>
                      <a:r>
                        <a:rPr lang="it-IT" sz="1800" b="0" i="0" u="none" strike="noStrike" dirty="0" smtClean="0">
                          <a:solidFill>
                            <a:srgbClr val="000000"/>
                          </a:solidFill>
                          <a:effectLst/>
                          <a:latin typeface="+mn-lt"/>
                        </a:rPr>
                        <a:t>(g/kg </a:t>
                      </a:r>
                      <a:r>
                        <a:rPr lang="it-IT" sz="1800" b="0" i="0" u="none" strike="noStrike" dirty="0" err="1" smtClean="0">
                          <a:solidFill>
                            <a:srgbClr val="000000"/>
                          </a:solidFill>
                          <a:effectLst/>
                          <a:latin typeface="+mn-lt"/>
                        </a:rPr>
                        <a:t>s.s.</a:t>
                      </a:r>
                      <a:r>
                        <a:rPr lang="it-IT" sz="1800" b="0" i="0" u="none" strike="noStrike" dirty="0" smtClean="0">
                          <a:solidFill>
                            <a:srgbClr val="000000"/>
                          </a:solidFill>
                          <a:effectLst/>
                          <a:latin typeface="+mn-lt"/>
                        </a:rPr>
                        <a:t>)</a:t>
                      </a:r>
                      <a:endParaRPr lang="it-IT" sz="1800" b="0" i="0" u="none" strike="noStrike" dirty="0">
                        <a:solidFill>
                          <a:srgbClr val="000000"/>
                        </a:solidFill>
                        <a:effectLst/>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110</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93</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101</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101</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99</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97</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338">
                <a:tc>
                  <a:txBody>
                    <a:bodyPr/>
                    <a:lstStyle/>
                    <a:p>
                      <a:pPr algn="l" rtl="0" fontAlgn="b"/>
                      <a:r>
                        <a:rPr lang="it-IT" sz="1800" b="0" i="0" u="none" strike="noStrike" dirty="0">
                          <a:solidFill>
                            <a:srgbClr val="000000"/>
                          </a:solidFill>
                          <a:effectLst/>
                          <a:latin typeface="Calibri"/>
                        </a:rPr>
                        <a:t>Tipo di terreno</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algn="l" rtl="0" fontAlgn="b"/>
                      <a:r>
                        <a:rPr lang="it-IT" sz="1800" b="0" i="0" u="none" strike="noStrike" dirty="0" smtClean="0">
                          <a:solidFill>
                            <a:srgbClr val="000000"/>
                          </a:solidFill>
                          <a:effectLst/>
                          <a:latin typeface="Calibri"/>
                        </a:rPr>
                        <a:t>Franco</a:t>
                      </a:r>
                      <a:r>
                        <a:rPr lang="it-IT" sz="1800" b="0" i="0" u="none" strike="noStrike" baseline="0" dirty="0" smtClean="0">
                          <a:solidFill>
                            <a:srgbClr val="000000"/>
                          </a:solidFill>
                          <a:effectLst/>
                          <a:latin typeface="Calibri"/>
                        </a:rPr>
                        <a:t> sabbioso</a:t>
                      </a:r>
                      <a:r>
                        <a:rPr lang="it-IT" sz="1800" b="0" i="0" u="none" strike="noStrike" dirty="0">
                          <a:solidFill>
                            <a:srgbClr val="000000"/>
                          </a:solidFill>
                          <a:effectLst/>
                          <a:latin typeface="Calibri"/>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algn="l" rtl="0" fontAlgn="b"/>
                      <a:r>
                        <a:rPr lang="it-IT" sz="1800" b="0" i="0" u="none" strike="noStrike" dirty="0">
                          <a:solidFill>
                            <a:srgbClr val="000000"/>
                          </a:solidFill>
                          <a:effectLst/>
                          <a:latin typeface="Calibri"/>
                        </a:rPr>
                        <a:t> </a:t>
                      </a:r>
                      <a:r>
                        <a:rPr lang="it-IT" sz="1800" b="0" i="0" u="none" strike="noStrike" dirty="0" smtClean="0">
                          <a:solidFill>
                            <a:srgbClr val="000000"/>
                          </a:solidFill>
                          <a:effectLst/>
                          <a:latin typeface="Calibri"/>
                        </a:rPr>
                        <a:t>Franco</a:t>
                      </a:r>
                      <a:endParaRPr lang="it-IT" sz="1800" b="0" i="0" u="none" strike="noStrike" dirty="0">
                        <a:solidFill>
                          <a:srgbClr val="000000"/>
                        </a:solidFill>
                        <a:effectLst/>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algn="l" rtl="0" fontAlgn="b"/>
                      <a:r>
                        <a:rPr lang="it-IT" sz="1800" b="0" i="0" u="none" strike="noStrike" dirty="0">
                          <a:solidFill>
                            <a:srgbClr val="000000"/>
                          </a:solidFill>
                          <a:effectLst/>
                          <a:latin typeface="Calibri"/>
                        </a:rPr>
                        <a:t> </a:t>
                      </a:r>
                      <a:r>
                        <a:rPr lang="it-IT" sz="1800" b="0" i="0" u="none" strike="noStrike" dirty="0" smtClean="0">
                          <a:solidFill>
                            <a:srgbClr val="000000"/>
                          </a:solidFill>
                          <a:effectLst/>
                          <a:latin typeface="Calibri"/>
                        </a:rPr>
                        <a:t>Franco</a:t>
                      </a:r>
                      <a:endParaRPr lang="it-IT" sz="1800" b="0" i="0" u="none" strike="noStrike" dirty="0">
                        <a:solidFill>
                          <a:srgbClr val="000000"/>
                        </a:solidFill>
                        <a:effectLst/>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algn="l" rtl="0" fontAlgn="b"/>
                      <a:r>
                        <a:rPr lang="it-IT" sz="1800" b="0" i="0" u="none" strike="noStrike" dirty="0" smtClean="0">
                          <a:solidFill>
                            <a:srgbClr val="000000"/>
                          </a:solidFill>
                          <a:effectLst/>
                          <a:latin typeface="Calibri"/>
                        </a:rPr>
                        <a:t>Franco</a:t>
                      </a:r>
                      <a:r>
                        <a:rPr lang="it-IT" sz="1800" b="0" i="0" u="none" strike="noStrike" dirty="0">
                          <a:solidFill>
                            <a:srgbClr val="000000"/>
                          </a:solidFill>
                          <a:effectLst/>
                          <a:latin typeface="Calibri"/>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algn="l" rtl="0" fontAlgn="b"/>
                      <a:r>
                        <a:rPr lang="it-IT" sz="1800" b="0" i="0" u="none" strike="noStrike" dirty="0" smtClean="0">
                          <a:solidFill>
                            <a:srgbClr val="000000"/>
                          </a:solidFill>
                          <a:effectLst/>
                          <a:latin typeface="Calibri"/>
                        </a:rPr>
                        <a:t>Franco</a:t>
                      </a:r>
                      <a:r>
                        <a:rPr lang="it-IT" sz="1800" b="0" i="0" u="none" strike="noStrike" dirty="0">
                          <a:solidFill>
                            <a:srgbClr val="000000"/>
                          </a:solidFill>
                          <a:effectLst/>
                          <a:latin typeface="Calibri"/>
                        </a:rPr>
                        <a:t> </a:t>
                      </a: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pPr algn="l" rtl="0" fontAlgn="b"/>
                      <a:r>
                        <a:rPr lang="it-IT" sz="1800" b="0" i="0" u="none" strike="noStrike" dirty="0">
                          <a:solidFill>
                            <a:srgbClr val="000000"/>
                          </a:solidFill>
                          <a:effectLst/>
                          <a:latin typeface="Calibri"/>
                        </a:rPr>
                        <a:t> </a:t>
                      </a:r>
                      <a:r>
                        <a:rPr lang="it-IT" sz="1800" b="0" i="0" u="none" strike="noStrike" dirty="0" smtClean="0">
                          <a:solidFill>
                            <a:srgbClr val="000000"/>
                          </a:solidFill>
                          <a:effectLst/>
                          <a:latin typeface="+mn-lt"/>
                        </a:rPr>
                        <a:t>Franco</a:t>
                      </a:r>
                      <a:r>
                        <a:rPr lang="it-IT" sz="1800" b="0" i="0" u="none" strike="noStrike" baseline="0" dirty="0" smtClean="0">
                          <a:solidFill>
                            <a:srgbClr val="000000"/>
                          </a:solidFill>
                          <a:effectLst/>
                          <a:latin typeface="+mn-lt"/>
                        </a:rPr>
                        <a:t> sabbioso</a:t>
                      </a:r>
                      <a:r>
                        <a:rPr lang="it-IT" sz="1800" b="0" i="0" u="none" strike="noStrike" dirty="0" smtClean="0">
                          <a:solidFill>
                            <a:srgbClr val="000000"/>
                          </a:solidFill>
                          <a:effectLst/>
                          <a:latin typeface="+mn-lt"/>
                        </a:rPr>
                        <a:t> </a:t>
                      </a:r>
                      <a:endParaRPr lang="it-IT" sz="1800" b="0" i="0" u="none" strike="noStrike" dirty="0">
                        <a:solidFill>
                          <a:srgbClr val="000000"/>
                        </a:solidFill>
                        <a:effectLst/>
                        <a:latin typeface="Calibri"/>
                      </a:endParaRPr>
                    </a:p>
                  </a:txBody>
                  <a:tcPr marL="9525" marR="9525" marT="952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6">
                        <a:lumMod val="20000"/>
                        <a:lumOff val="80000"/>
                      </a:schemeClr>
                    </a:solidFill>
                  </a:tcPr>
                </a:tc>
              </a:tr>
            </a:tbl>
          </a:graphicData>
        </a:graphic>
      </p:graphicFrame>
      <p:sp>
        <p:nvSpPr>
          <p:cNvPr id="8" name="Titolo 1"/>
          <p:cNvSpPr txBox="1">
            <a:spLocks/>
          </p:cNvSpPr>
          <p:nvPr/>
        </p:nvSpPr>
        <p:spPr>
          <a:xfrm>
            <a:off x="49351" y="326"/>
            <a:ext cx="9036496"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b="1" dirty="0" smtClean="0"/>
              <a:t>Analisi Terreno Parco Segantini: Tessitura</a:t>
            </a:r>
            <a:endParaRPr lang="it-IT" sz="3600" b="1" dirty="0"/>
          </a:p>
        </p:txBody>
      </p:sp>
    </p:spTree>
    <p:extLst>
      <p:ext uri="{BB962C8B-B14F-4D97-AF65-F5344CB8AC3E}">
        <p14:creationId xmlns:p14="http://schemas.microsoft.com/office/powerpoint/2010/main" val="3322035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90" name="Shape 90" descr="Image result for Cation Exchange Capacity"/>
          <p:cNvPicPr preferRelativeResize="0"/>
          <p:nvPr/>
        </p:nvPicPr>
        <p:blipFill rotWithShape="1">
          <a:blip r:embed="rId3">
            <a:alphaModFix/>
          </a:blip>
          <a:srcRect/>
          <a:stretch/>
        </p:blipFill>
        <p:spPr>
          <a:xfrm>
            <a:off x="1333061" y="1743225"/>
            <a:ext cx="871109" cy="1206151"/>
          </a:xfrm>
          <a:prstGeom prst="rect">
            <a:avLst/>
          </a:prstGeom>
          <a:noFill/>
          <a:ln>
            <a:noFill/>
          </a:ln>
        </p:spPr>
      </p:pic>
      <p:sp>
        <p:nvSpPr>
          <p:cNvPr id="142" name="Shape 142"/>
          <p:cNvSpPr txBox="1"/>
          <p:nvPr/>
        </p:nvSpPr>
        <p:spPr>
          <a:xfrm rot="-5400000">
            <a:off x="-445184" y="2014489"/>
            <a:ext cx="2444462" cy="3462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dirty="0">
                <a:solidFill>
                  <a:schemeClr val="dk1"/>
                </a:solidFill>
                <a:latin typeface="+mj-lt"/>
                <a:ea typeface="Poppins"/>
                <a:cs typeface="Poppins"/>
                <a:sym typeface="Poppins"/>
              </a:rPr>
              <a:t>Chemical properties</a:t>
            </a:r>
            <a:r>
              <a:rPr lang="en-US" sz="1800" baseline="30000" dirty="0">
                <a:solidFill>
                  <a:schemeClr val="dk1"/>
                </a:solidFill>
                <a:latin typeface="+mj-lt"/>
                <a:ea typeface="Poppins"/>
                <a:cs typeface="Poppins"/>
                <a:sym typeface="Poppins"/>
              </a:rPr>
              <a:t> </a:t>
            </a:r>
            <a:endParaRPr sz="1800" baseline="-25000" dirty="0">
              <a:solidFill>
                <a:schemeClr val="dk1"/>
              </a:solidFill>
              <a:latin typeface="+mj-lt"/>
              <a:ea typeface="Poppins"/>
              <a:cs typeface="Poppins"/>
              <a:sym typeface="Poppins"/>
            </a:endParaRPr>
          </a:p>
        </p:txBody>
      </p:sp>
      <p:sp>
        <p:nvSpPr>
          <p:cNvPr id="143" name="Shape 143"/>
          <p:cNvSpPr/>
          <p:nvPr/>
        </p:nvSpPr>
        <p:spPr>
          <a:xfrm>
            <a:off x="908664" y="974690"/>
            <a:ext cx="2511000" cy="2897392"/>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44" name="Shape 144"/>
          <p:cNvSpPr/>
          <p:nvPr/>
        </p:nvSpPr>
        <p:spPr>
          <a:xfrm>
            <a:off x="1147010" y="942601"/>
            <a:ext cx="2128846" cy="21976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b="1" dirty="0">
                <a:solidFill>
                  <a:schemeClr val="dk1"/>
                </a:solidFill>
                <a:latin typeface="+mj-lt"/>
                <a:ea typeface="Poppins"/>
                <a:cs typeface="Poppins"/>
                <a:sym typeface="Poppins"/>
              </a:rPr>
              <a:t>Cation Exchange Capacity</a:t>
            </a:r>
            <a:endParaRPr sz="1400" dirty="0">
              <a:solidFill>
                <a:schemeClr val="dk1"/>
              </a:solidFill>
              <a:latin typeface="+mj-lt"/>
              <a:ea typeface="Calibri"/>
              <a:cs typeface="Calibri"/>
              <a:sym typeface="Calibri"/>
            </a:endParaRPr>
          </a:p>
        </p:txBody>
      </p:sp>
      <p:sp>
        <p:nvSpPr>
          <p:cNvPr id="145" name="Shape 145"/>
          <p:cNvSpPr/>
          <p:nvPr/>
        </p:nvSpPr>
        <p:spPr>
          <a:xfrm>
            <a:off x="869921" y="1162361"/>
            <a:ext cx="2520187" cy="646331"/>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dirty="0">
                <a:solidFill>
                  <a:schemeClr val="dk1"/>
                </a:solidFill>
                <a:latin typeface="+mj-lt"/>
                <a:ea typeface="Poppins"/>
                <a:cs typeface="Poppins"/>
                <a:sym typeface="Poppins"/>
              </a:rPr>
              <a:t>Maximum amount of total cations (e.g. Mg</a:t>
            </a:r>
            <a:r>
              <a:rPr lang="en-US" sz="1200" baseline="30000" dirty="0">
                <a:solidFill>
                  <a:schemeClr val="dk1"/>
                </a:solidFill>
                <a:latin typeface="+mj-lt"/>
                <a:ea typeface="Poppins"/>
                <a:cs typeface="Poppins"/>
                <a:sym typeface="Poppins"/>
              </a:rPr>
              <a:t>++</a:t>
            </a:r>
            <a:r>
              <a:rPr lang="en-US" sz="1200" dirty="0">
                <a:solidFill>
                  <a:schemeClr val="dk1"/>
                </a:solidFill>
                <a:latin typeface="+mj-lt"/>
                <a:ea typeface="Poppins"/>
                <a:cs typeface="Poppins"/>
                <a:sym typeface="Poppins"/>
              </a:rPr>
              <a:t>) that a soil can hold at a given pH value, available for exchange with the soil solution. </a:t>
            </a:r>
            <a:endParaRPr sz="1200" dirty="0">
              <a:solidFill>
                <a:schemeClr val="dk1"/>
              </a:solidFill>
              <a:latin typeface="+mj-lt"/>
              <a:ea typeface="Calibri"/>
              <a:cs typeface="Calibri"/>
              <a:sym typeface="Calibri"/>
            </a:endParaRPr>
          </a:p>
        </p:txBody>
      </p:sp>
      <p:sp>
        <p:nvSpPr>
          <p:cNvPr id="146" name="Shape 146"/>
          <p:cNvSpPr/>
          <p:nvPr/>
        </p:nvSpPr>
        <p:spPr>
          <a:xfrm>
            <a:off x="912043" y="2870037"/>
            <a:ext cx="2472871" cy="646331"/>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dirty="0">
                <a:solidFill>
                  <a:schemeClr val="dk1"/>
                </a:solidFill>
                <a:latin typeface="+mj-lt"/>
                <a:ea typeface="Poppins"/>
                <a:cs typeface="Poppins"/>
                <a:sym typeface="Poppins"/>
              </a:rPr>
              <a:t>It is used to characterize </a:t>
            </a:r>
            <a:r>
              <a:rPr lang="en-US" sz="1200" b="1" dirty="0">
                <a:solidFill>
                  <a:schemeClr val="dk1"/>
                </a:solidFill>
                <a:latin typeface="+mj-lt"/>
                <a:ea typeface="Poppins"/>
                <a:cs typeface="Poppins"/>
                <a:sym typeface="Poppins"/>
              </a:rPr>
              <a:t>soil </a:t>
            </a:r>
            <a:r>
              <a:rPr lang="en-US" sz="1200" b="1" dirty="0" smtClean="0">
                <a:solidFill>
                  <a:schemeClr val="dk1"/>
                </a:solidFill>
                <a:latin typeface="+mj-lt"/>
                <a:ea typeface="Poppins"/>
                <a:cs typeface="Poppins"/>
                <a:sym typeface="Poppins"/>
              </a:rPr>
              <a:t>fertility</a:t>
            </a:r>
            <a:r>
              <a:rPr lang="en-US" sz="1200" dirty="0" smtClean="0">
                <a:solidFill>
                  <a:schemeClr val="dk1"/>
                </a:solidFill>
                <a:latin typeface="+mj-lt"/>
                <a:ea typeface="Poppins"/>
                <a:cs typeface="Poppins"/>
                <a:sym typeface="Poppins"/>
              </a:rPr>
              <a:t>, nutrient </a:t>
            </a:r>
            <a:r>
              <a:rPr lang="en-US" sz="1200" dirty="0">
                <a:solidFill>
                  <a:schemeClr val="dk1"/>
                </a:solidFill>
                <a:latin typeface="+mj-lt"/>
                <a:ea typeface="Poppins"/>
                <a:cs typeface="Poppins"/>
                <a:sym typeface="Poppins"/>
              </a:rPr>
              <a:t>retention </a:t>
            </a:r>
            <a:r>
              <a:rPr lang="en-US" sz="1200" dirty="0" smtClean="0">
                <a:solidFill>
                  <a:schemeClr val="dk1"/>
                </a:solidFill>
                <a:latin typeface="+mj-lt"/>
                <a:ea typeface="Poppins"/>
                <a:cs typeface="Poppins"/>
                <a:sym typeface="Poppins"/>
              </a:rPr>
              <a:t>capacity and the capacity to protect groundwater for cation contamination.</a:t>
            </a:r>
            <a:endParaRPr dirty="0">
              <a:latin typeface="+mj-lt"/>
            </a:endParaRPr>
          </a:p>
        </p:txBody>
      </p:sp>
      <p:sp>
        <p:nvSpPr>
          <p:cNvPr id="147" name="Shape 147"/>
          <p:cNvSpPr/>
          <p:nvPr/>
        </p:nvSpPr>
        <p:spPr>
          <a:xfrm>
            <a:off x="3489972" y="982064"/>
            <a:ext cx="2511000" cy="2890018"/>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48" name="Shape 148"/>
          <p:cNvSpPr/>
          <p:nvPr/>
        </p:nvSpPr>
        <p:spPr>
          <a:xfrm>
            <a:off x="4542026" y="934582"/>
            <a:ext cx="406898" cy="28510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b="1" dirty="0">
                <a:solidFill>
                  <a:schemeClr val="dk1"/>
                </a:solidFill>
                <a:latin typeface="+mj-lt"/>
                <a:ea typeface="Poppins"/>
                <a:cs typeface="Poppins"/>
                <a:sym typeface="Poppins"/>
              </a:rPr>
              <a:t>pH</a:t>
            </a:r>
            <a:endParaRPr sz="1400" dirty="0">
              <a:solidFill>
                <a:schemeClr val="dk1"/>
              </a:solidFill>
              <a:latin typeface="+mj-lt"/>
              <a:ea typeface="Calibri"/>
              <a:cs typeface="Calibri"/>
              <a:sym typeface="Calibri"/>
            </a:endParaRPr>
          </a:p>
        </p:txBody>
      </p:sp>
      <p:sp>
        <p:nvSpPr>
          <p:cNvPr id="149" name="Shape 149"/>
          <p:cNvSpPr/>
          <p:nvPr/>
        </p:nvSpPr>
        <p:spPr>
          <a:xfrm>
            <a:off x="3462724" y="1138298"/>
            <a:ext cx="2554071" cy="830997"/>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a:solidFill>
                  <a:schemeClr val="dk1"/>
                </a:solidFill>
                <a:latin typeface="+mj-lt"/>
                <a:ea typeface="Poppins"/>
                <a:cs typeface="Poppins"/>
                <a:sym typeface="Poppins"/>
              </a:rPr>
              <a:t>Measures the </a:t>
            </a:r>
            <a:r>
              <a:rPr lang="en-US" sz="1200" b="1">
                <a:solidFill>
                  <a:schemeClr val="dk1"/>
                </a:solidFill>
                <a:latin typeface="+mj-lt"/>
                <a:ea typeface="Poppins"/>
                <a:cs typeface="Poppins"/>
                <a:sym typeface="Poppins"/>
              </a:rPr>
              <a:t>hydrogen concentration</a:t>
            </a:r>
            <a:r>
              <a:rPr lang="en-US" sz="1200">
                <a:solidFill>
                  <a:schemeClr val="dk1"/>
                </a:solidFill>
                <a:latin typeface="+mj-lt"/>
                <a:ea typeface="Poppins"/>
                <a:cs typeface="Poppins"/>
                <a:sym typeface="Poppins"/>
              </a:rPr>
              <a:t> in an aqueous solution. It determines the acidity (pH&lt;3.5= very acid) or alkalinity (pH &gt;9.5= very alkaline) of the soil.</a:t>
            </a:r>
            <a:endParaRPr sz="1200">
              <a:solidFill>
                <a:schemeClr val="dk1"/>
              </a:solidFill>
              <a:latin typeface="+mj-lt"/>
              <a:ea typeface="Calibri"/>
              <a:cs typeface="Calibri"/>
              <a:sym typeface="Calibri"/>
            </a:endParaRPr>
          </a:p>
        </p:txBody>
      </p:sp>
      <p:sp>
        <p:nvSpPr>
          <p:cNvPr id="150" name="Shape 150"/>
          <p:cNvSpPr/>
          <p:nvPr/>
        </p:nvSpPr>
        <p:spPr>
          <a:xfrm>
            <a:off x="6082774" y="974690"/>
            <a:ext cx="2511000" cy="2897392"/>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51" name="Shape 151"/>
          <p:cNvSpPr/>
          <p:nvPr/>
        </p:nvSpPr>
        <p:spPr>
          <a:xfrm>
            <a:off x="6566798" y="942603"/>
            <a:ext cx="1507666" cy="2770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b="1" dirty="0">
                <a:solidFill>
                  <a:schemeClr val="dk1"/>
                </a:solidFill>
                <a:latin typeface="+mj-lt"/>
                <a:ea typeface="Poppins"/>
                <a:cs typeface="Poppins"/>
                <a:sym typeface="Poppins"/>
              </a:rPr>
              <a:t>Plant nutrients</a:t>
            </a:r>
            <a:endParaRPr sz="1400" dirty="0">
              <a:solidFill>
                <a:schemeClr val="dk1"/>
              </a:solidFill>
              <a:latin typeface="+mj-lt"/>
              <a:ea typeface="Calibri"/>
              <a:cs typeface="Calibri"/>
              <a:sym typeface="Calibri"/>
            </a:endParaRPr>
          </a:p>
        </p:txBody>
      </p:sp>
      <p:sp>
        <p:nvSpPr>
          <p:cNvPr id="152" name="Shape 152"/>
          <p:cNvSpPr/>
          <p:nvPr/>
        </p:nvSpPr>
        <p:spPr>
          <a:xfrm>
            <a:off x="6100297" y="1182821"/>
            <a:ext cx="2504363" cy="1938992"/>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dirty="0">
                <a:solidFill>
                  <a:schemeClr val="dk1"/>
                </a:solidFill>
                <a:latin typeface="+mj-lt"/>
                <a:ea typeface="Poppins"/>
                <a:cs typeface="Poppins"/>
                <a:sym typeface="Poppins"/>
              </a:rPr>
              <a:t>Refer to </a:t>
            </a:r>
            <a:r>
              <a:rPr lang="en-US" sz="1200" b="1" dirty="0">
                <a:solidFill>
                  <a:schemeClr val="dk1"/>
                </a:solidFill>
                <a:latin typeface="+mj-lt"/>
                <a:ea typeface="Poppins"/>
                <a:cs typeface="Poppins"/>
                <a:sym typeface="Poppins"/>
              </a:rPr>
              <a:t>macro-</a:t>
            </a:r>
            <a:r>
              <a:rPr lang="en-US" sz="1200" dirty="0">
                <a:solidFill>
                  <a:schemeClr val="dk1"/>
                </a:solidFill>
                <a:latin typeface="+mj-lt"/>
                <a:ea typeface="Poppins"/>
                <a:cs typeface="Poppins"/>
                <a:sym typeface="Poppins"/>
              </a:rPr>
              <a:t> (Carbon (C), Oxygen (O), Hydrogen (H), Nitrogen (N), Phosphorus (P), Potassium (K), Calcium (Ca), Magnesium (Mg), Sulphur (S) are essential to plant development and need in high quantity) and </a:t>
            </a:r>
            <a:r>
              <a:rPr lang="en-US" sz="1200" b="1" dirty="0">
                <a:solidFill>
                  <a:schemeClr val="dk1"/>
                </a:solidFill>
                <a:latin typeface="+mj-lt"/>
                <a:ea typeface="Poppins"/>
                <a:cs typeface="Poppins"/>
                <a:sym typeface="Poppins"/>
              </a:rPr>
              <a:t>micronutrients</a:t>
            </a:r>
            <a:r>
              <a:rPr lang="en-US" sz="1200" dirty="0">
                <a:solidFill>
                  <a:schemeClr val="dk1"/>
                </a:solidFill>
                <a:latin typeface="+mj-lt"/>
                <a:ea typeface="Poppins"/>
                <a:cs typeface="Poppins"/>
                <a:sym typeface="Poppins"/>
              </a:rPr>
              <a:t> (Iron (Fe), Zinc (Zn), Manganese (</a:t>
            </a:r>
            <a:r>
              <a:rPr lang="en-US" sz="1200" dirty="0" err="1">
                <a:solidFill>
                  <a:schemeClr val="dk1"/>
                </a:solidFill>
                <a:latin typeface="+mj-lt"/>
                <a:ea typeface="Poppins"/>
                <a:cs typeface="Poppins"/>
                <a:sym typeface="Poppins"/>
              </a:rPr>
              <a:t>Mn</a:t>
            </a:r>
            <a:r>
              <a:rPr lang="en-US" sz="1200" dirty="0">
                <a:solidFill>
                  <a:schemeClr val="dk1"/>
                </a:solidFill>
                <a:latin typeface="+mj-lt"/>
                <a:ea typeface="Poppins"/>
                <a:cs typeface="Poppins"/>
                <a:sym typeface="Poppins"/>
              </a:rPr>
              <a:t>), Boron (B), Cupper (Cu), Molybdenum (Mo) and Chloride (Cl) are needed in smaller amounts). Nearly all plant nutrients are taken up in ionic forms.</a:t>
            </a:r>
            <a:endParaRPr sz="1200" dirty="0">
              <a:solidFill>
                <a:schemeClr val="dk1"/>
              </a:solidFill>
              <a:latin typeface="+mj-lt"/>
              <a:ea typeface="Calibri"/>
              <a:cs typeface="Calibri"/>
              <a:sym typeface="Calibri"/>
            </a:endParaRPr>
          </a:p>
        </p:txBody>
      </p:sp>
      <p:sp>
        <p:nvSpPr>
          <p:cNvPr id="153" name="Shape 153"/>
          <p:cNvSpPr/>
          <p:nvPr/>
        </p:nvSpPr>
        <p:spPr>
          <a:xfrm>
            <a:off x="7472148" y="2022134"/>
            <a:ext cx="135000" cy="180000"/>
          </a:xfrm>
          <a:prstGeom prst="ellipse">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54" name="Shape 154"/>
          <p:cNvSpPr/>
          <p:nvPr/>
        </p:nvSpPr>
        <p:spPr>
          <a:xfrm>
            <a:off x="8067714" y="2103134"/>
            <a:ext cx="13500" cy="18000"/>
          </a:xfrm>
          <a:prstGeom prst="ellipse">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55" name="Shape 155"/>
          <p:cNvSpPr/>
          <p:nvPr/>
        </p:nvSpPr>
        <p:spPr>
          <a:xfrm>
            <a:off x="3504258" y="3031689"/>
            <a:ext cx="2505899" cy="461665"/>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b="1">
                <a:solidFill>
                  <a:schemeClr val="dk1"/>
                </a:solidFill>
                <a:latin typeface="+mj-lt"/>
                <a:ea typeface="Poppins"/>
                <a:cs typeface="Poppins"/>
                <a:sym typeface="Poppins"/>
              </a:rPr>
              <a:t>pH expresses the soil reactivity</a:t>
            </a:r>
            <a:r>
              <a:rPr lang="en-US" sz="1200">
                <a:solidFill>
                  <a:schemeClr val="dk1"/>
                </a:solidFill>
                <a:latin typeface="+mj-lt"/>
                <a:ea typeface="Poppins"/>
                <a:cs typeface="Poppins"/>
                <a:sym typeface="Poppins"/>
              </a:rPr>
              <a:t>. Most agricultural crops do best at soil pH 6.5.</a:t>
            </a:r>
            <a:endParaRPr>
              <a:latin typeface="+mj-lt"/>
            </a:endParaRPr>
          </a:p>
        </p:txBody>
      </p:sp>
      <p:sp>
        <p:nvSpPr>
          <p:cNvPr id="156" name="Shape 156"/>
          <p:cNvSpPr/>
          <p:nvPr/>
        </p:nvSpPr>
        <p:spPr>
          <a:xfrm>
            <a:off x="4118008" y="2405241"/>
            <a:ext cx="301519" cy="1865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j-lt"/>
              <a:ea typeface="Calibri"/>
              <a:cs typeface="Calibri"/>
              <a:sym typeface="Calibri"/>
            </a:endParaRPr>
          </a:p>
        </p:txBody>
      </p:sp>
      <p:sp>
        <p:nvSpPr>
          <p:cNvPr id="157" name="Shape 157"/>
          <p:cNvSpPr/>
          <p:nvPr/>
        </p:nvSpPr>
        <p:spPr>
          <a:xfrm>
            <a:off x="4119712" y="2646353"/>
            <a:ext cx="301519" cy="18650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j-lt"/>
              <a:ea typeface="Calibri"/>
              <a:cs typeface="Calibri"/>
              <a:sym typeface="Calibri"/>
            </a:endParaRPr>
          </a:p>
        </p:txBody>
      </p:sp>
      <p:sp>
        <p:nvSpPr>
          <p:cNvPr id="158" name="Shape 158"/>
          <p:cNvSpPr/>
          <p:nvPr/>
        </p:nvSpPr>
        <p:spPr>
          <a:xfrm>
            <a:off x="874296" y="3872082"/>
            <a:ext cx="7717773"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dirty="0">
                <a:solidFill>
                  <a:schemeClr val="dk1"/>
                </a:solidFill>
                <a:latin typeface="+mj-lt"/>
                <a:ea typeface="Poppins"/>
                <a:cs typeface="Poppins"/>
                <a:sym typeface="Poppins"/>
              </a:rPr>
              <a:t>Other chemical properties: </a:t>
            </a:r>
            <a:r>
              <a:rPr lang="en-US" sz="1200" dirty="0" smtClean="0">
                <a:solidFill>
                  <a:schemeClr val="dk1"/>
                </a:solidFill>
                <a:latin typeface="+mj-lt"/>
                <a:ea typeface="Poppins"/>
                <a:cs typeface="Poppins"/>
                <a:sym typeface="Poppins"/>
              </a:rPr>
              <a:t>Base </a:t>
            </a:r>
            <a:r>
              <a:rPr lang="en-US" sz="1200" dirty="0">
                <a:solidFill>
                  <a:schemeClr val="dk1"/>
                </a:solidFill>
                <a:latin typeface="+mj-lt"/>
                <a:ea typeface="Poppins"/>
                <a:cs typeface="Poppins"/>
                <a:sym typeface="Poppins"/>
              </a:rPr>
              <a:t>saturation percentage, soil salinity, soil </a:t>
            </a:r>
            <a:r>
              <a:rPr lang="en-US" sz="1200" dirty="0" err="1">
                <a:solidFill>
                  <a:schemeClr val="dk1"/>
                </a:solidFill>
                <a:latin typeface="+mj-lt"/>
                <a:ea typeface="Poppins"/>
                <a:cs typeface="Poppins"/>
                <a:sym typeface="Poppins"/>
              </a:rPr>
              <a:t>sodicity</a:t>
            </a:r>
            <a:r>
              <a:rPr lang="en-US" sz="1200" dirty="0">
                <a:solidFill>
                  <a:schemeClr val="dk1"/>
                </a:solidFill>
                <a:latin typeface="+mj-lt"/>
                <a:ea typeface="Poppins"/>
                <a:cs typeface="Poppins"/>
                <a:sym typeface="Poppins"/>
              </a:rPr>
              <a:t>, calcium carbonate and calcium sulfate (gypsum) content.</a:t>
            </a:r>
            <a:endParaRPr sz="1200" dirty="0">
              <a:solidFill>
                <a:schemeClr val="dk1"/>
              </a:solidFill>
              <a:latin typeface="+mj-lt"/>
              <a:ea typeface="Poppins"/>
              <a:cs typeface="Poppins"/>
              <a:sym typeface="Poppins"/>
            </a:endParaRPr>
          </a:p>
        </p:txBody>
      </p:sp>
      <p:sp>
        <p:nvSpPr>
          <p:cNvPr id="159" name="Shape 159"/>
          <p:cNvSpPr/>
          <p:nvPr/>
        </p:nvSpPr>
        <p:spPr>
          <a:xfrm>
            <a:off x="576456" y="908720"/>
            <a:ext cx="8100000" cy="3692153"/>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60" name="Shape 160"/>
          <p:cNvSpPr/>
          <p:nvPr/>
        </p:nvSpPr>
        <p:spPr>
          <a:xfrm>
            <a:off x="1442696" y="2767690"/>
            <a:ext cx="689312" cy="15397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j-lt"/>
              <a:ea typeface="Calibri"/>
              <a:cs typeface="Calibri"/>
              <a:sym typeface="Calibri"/>
            </a:endParaRPr>
          </a:p>
        </p:txBody>
      </p:sp>
      <p:sp>
        <p:nvSpPr>
          <p:cNvPr id="162" name="Shape 162"/>
          <p:cNvSpPr/>
          <p:nvPr/>
        </p:nvSpPr>
        <p:spPr>
          <a:xfrm>
            <a:off x="2427297" y="1888802"/>
            <a:ext cx="954830" cy="86177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chemeClr val="dk1"/>
                </a:solidFill>
                <a:latin typeface="+mj-lt"/>
                <a:ea typeface="Poppins"/>
                <a:cs typeface="Poppins"/>
                <a:sym typeface="Poppins"/>
              </a:rPr>
              <a:t>Mg</a:t>
            </a:r>
            <a:r>
              <a:rPr lang="en-US" sz="1000" baseline="30000">
                <a:solidFill>
                  <a:schemeClr val="dk1"/>
                </a:solidFill>
                <a:latin typeface="+mj-lt"/>
                <a:ea typeface="Poppins"/>
                <a:cs typeface="Poppins"/>
                <a:sym typeface="Poppins"/>
              </a:rPr>
              <a:t>++</a:t>
            </a:r>
            <a:r>
              <a:rPr lang="en-US" sz="1000">
                <a:solidFill>
                  <a:schemeClr val="dk1"/>
                </a:solidFill>
                <a:latin typeface="+mj-lt"/>
                <a:ea typeface="Poppins"/>
                <a:cs typeface="Poppins"/>
                <a:sym typeface="Poppins"/>
              </a:rPr>
              <a:t>= magnesium</a:t>
            </a:r>
            <a:endParaRPr>
              <a:latin typeface="+mj-lt"/>
            </a:endParaRPr>
          </a:p>
          <a:p>
            <a:pPr marL="0" marR="0" lvl="0" indent="0" algn="l" rtl="0">
              <a:spcBef>
                <a:spcPts val="0"/>
              </a:spcBef>
              <a:spcAft>
                <a:spcPts val="0"/>
              </a:spcAft>
              <a:buNone/>
            </a:pPr>
            <a:r>
              <a:rPr lang="en-US" sz="1000">
                <a:solidFill>
                  <a:schemeClr val="dk1"/>
                </a:solidFill>
                <a:latin typeface="+mj-lt"/>
                <a:ea typeface="Poppins"/>
                <a:cs typeface="Poppins"/>
                <a:sym typeface="Poppins"/>
              </a:rPr>
              <a:t>Na</a:t>
            </a:r>
            <a:r>
              <a:rPr lang="en-US" sz="1000" baseline="30000">
                <a:solidFill>
                  <a:schemeClr val="dk1"/>
                </a:solidFill>
                <a:latin typeface="+mj-lt"/>
                <a:ea typeface="Poppins"/>
                <a:cs typeface="Poppins"/>
                <a:sym typeface="Poppins"/>
              </a:rPr>
              <a:t>+</a:t>
            </a:r>
            <a:r>
              <a:rPr lang="en-US" sz="1000">
                <a:solidFill>
                  <a:schemeClr val="dk1"/>
                </a:solidFill>
                <a:latin typeface="+mj-lt"/>
                <a:ea typeface="Poppins"/>
                <a:cs typeface="Poppins"/>
                <a:sym typeface="Poppins"/>
              </a:rPr>
              <a:t>= sodium</a:t>
            </a:r>
            <a:endParaRPr sz="1000">
              <a:solidFill>
                <a:schemeClr val="dk1"/>
              </a:solidFill>
              <a:latin typeface="+mj-lt"/>
              <a:ea typeface="Poppins"/>
              <a:cs typeface="Poppins"/>
              <a:sym typeface="Poppins"/>
            </a:endParaRPr>
          </a:p>
          <a:p>
            <a:pPr marL="0" marR="0" lvl="0" indent="0" algn="l" rtl="0">
              <a:spcBef>
                <a:spcPts val="0"/>
              </a:spcBef>
              <a:spcAft>
                <a:spcPts val="0"/>
              </a:spcAft>
              <a:buNone/>
            </a:pPr>
            <a:r>
              <a:rPr lang="en-US" sz="1000">
                <a:solidFill>
                  <a:schemeClr val="dk1"/>
                </a:solidFill>
                <a:latin typeface="+mj-lt"/>
                <a:ea typeface="Poppins"/>
                <a:cs typeface="Poppins"/>
                <a:sym typeface="Poppins"/>
              </a:rPr>
              <a:t>NH</a:t>
            </a:r>
            <a:r>
              <a:rPr lang="en-US" sz="1000" baseline="-25000">
                <a:solidFill>
                  <a:schemeClr val="dk1"/>
                </a:solidFill>
                <a:latin typeface="+mj-lt"/>
                <a:ea typeface="Poppins"/>
                <a:cs typeface="Poppins"/>
                <a:sym typeface="Poppins"/>
              </a:rPr>
              <a:t>4</a:t>
            </a:r>
            <a:r>
              <a:rPr lang="en-US" sz="1000" baseline="30000">
                <a:solidFill>
                  <a:schemeClr val="dk1"/>
                </a:solidFill>
                <a:latin typeface="+mj-lt"/>
                <a:ea typeface="Poppins"/>
                <a:cs typeface="Poppins"/>
                <a:sym typeface="Poppins"/>
              </a:rPr>
              <a:t>+</a:t>
            </a:r>
            <a:r>
              <a:rPr lang="en-US" sz="1000">
                <a:solidFill>
                  <a:schemeClr val="dk1"/>
                </a:solidFill>
                <a:latin typeface="+mj-lt"/>
                <a:ea typeface="Poppins"/>
                <a:cs typeface="Poppins"/>
                <a:sym typeface="Poppins"/>
              </a:rPr>
              <a:t>= ammonium</a:t>
            </a:r>
            <a:endParaRPr sz="1000">
              <a:solidFill>
                <a:schemeClr val="dk1"/>
              </a:solidFill>
              <a:latin typeface="+mj-lt"/>
              <a:ea typeface="Poppins"/>
              <a:cs typeface="Poppins"/>
              <a:sym typeface="Poppins"/>
            </a:endParaRPr>
          </a:p>
          <a:p>
            <a:pPr marL="0" marR="0" lvl="0" indent="0" algn="l" rtl="0">
              <a:spcBef>
                <a:spcPts val="0"/>
              </a:spcBef>
              <a:spcAft>
                <a:spcPts val="0"/>
              </a:spcAft>
              <a:buNone/>
            </a:pPr>
            <a:r>
              <a:rPr lang="en-US" sz="1000">
                <a:solidFill>
                  <a:schemeClr val="dk1"/>
                </a:solidFill>
                <a:latin typeface="+mj-lt"/>
                <a:ea typeface="Poppins"/>
                <a:cs typeface="Poppins"/>
                <a:sym typeface="Poppins"/>
              </a:rPr>
              <a:t>H</a:t>
            </a:r>
            <a:r>
              <a:rPr lang="en-US" sz="1000" baseline="30000">
                <a:solidFill>
                  <a:schemeClr val="dk1"/>
                </a:solidFill>
                <a:latin typeface="+mj-lt"/>
                <a:ea typeface="Poppins"/>
                <a:cs typeface="Poppins"/>
                <a:sym typeface="Poppins"/>
              </a:rPr>
              <a:t>+</a:t>
            </a:r>
            <a:r>
              <a:rPr lang="en-US" sz="1000">
                <a:solidFill>
                  <a:schemeClr val="dk1"/>
                </a:solidFill>
                <a:latin typeface="+mj-lt"/>
                <a:ea typeface="Poppins"/>
                <a:cs typeface="Poppins"/>
                <a:sym typeface="Poppins"/>
              </a:rPr>
              <a:t>= hydrogen</a:t>
            </a:r>
            <a:endParaRPr>
              <a:latin typeface="+mj-lt"/>
            </a:endParaRPr>
          </a:p>
          <a:p>
            <a:pPr marL="0" marR="0" lvl="0" indent="0" algn="l" rtl="0">
              <a:spcBef>
                <a:spcPts val="0"/>
              </a:spcBef>
              <a:spcAft>
                <a:spcPts val="0"/>
              </a:spcAft>
              <a:buNone/>
            </a:pPr>
            <a:r>
              <a:rPr lang="en-US" sz="1000">
                <a:solidFill>
                  <a:schemeClr val="dk1"/>
                </a:solidFill>
                <a:latin typeface="+mj-lt"/>
                <a:ea typeface="Poppins"/>
                <a:cs typeface="Poppins"/>
                <a:sym typeface="Poppins"/>
              </a:rPr>
              <a:t>Ca</a:t>
            </a:r>
            <a:r>
              <a:rPr lang="en-US" sz="1000" baseline="30000">
                <a:solidFill>
                  <a:schemeClr val="dk1"/>
                </a:solidFill>
                <a:latin typeface="+mj-lt"/>
                <a:ea typeface="Poppins"/>
                <a:cs typeface="Poppins"/>
                <a:sym typeface="Poppins"/>
              </a:rPr>
              <a:t>++</a:t>
            </a:r>
            <a:r>
              <a:rPr lang="en-US" sz="1000">
                <a:solidFill>
                  <a:schemeClr val="dk1"/>
                </a:solidFill>
                <a:latin typeface="+mj-lt"/>
                <a:ea typeface="Poppins"/>
                <a:cs typeface="Poppins"/>
                <a:sym typeface="Poppins"/>
              </a:rPr>
              <a:t>= calcium</a:t>
            </a:r>
            <a:endParaRPr sz="1000">
              <a:solidFill>
                <a:schemeClr val="dk1"/>
              </a:solidFill>
              <a:latin typeface="+mj-lt"/>
              <a:ea typeface="Poppins"/>
              <a:cs typeface="Poppins"/>
              <a:sym typeface="Poppins"/>
            </a:endParaRPr>
          </a:p>
        </p:txBody>
      </p:sp>
      <p:sp>
        <p:nvSpPr>
          <p:cNvPr id="163" name="Shape 163"/>
          <p:cNvSpPr txBox="1"/>
          <p:nvPr/>
        </p:nvSpPr>
        <p:spPr>
          <a:xfrm>
            <a:off x="4045782" y="1896344"/>
            <a:ext cx="246703" cy="21539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mj-lt"/>
                <a:ea typeface="Poppins"/>
                <a:cs typeface="Poppins"/>
                <a:sym typeface="Poppins"/>
              </a:rPr>
              <a:t>4.0</a:t>
            </a:r>
            <a:endParaRPr>
              <a:latin typeface="+mj-lt"/>
            </a:endParaRPr>
          </a:p>
        </p:txBody>
      </p:sp>
      <p:sp>
        <p:nvSpPr>
          <p:cNvPr id="164" name="Shape 164"/>
          <p:cNvSpPr txBox="1"/>
          <p:nvPr/>
        </p:nvSpPr>
        <p:spPr>
          <a:xfrm>
            <a:off x="4178128" y="1896344"/>
            <a:ext cx="246703" cy="21539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mj-lt"/>
                <a:ea typeface="Poppins"/>
                <a:cs typeface="Poppins"/>
                <a:sym typeface="Poppins"/>
              </a:rPr>
              <a:t>5.0</a:t>
            </a:r>
            <a:endParaRPr>
              <a:latin typeface="+mj-lt"/>
            </a:endParaRPr>
          </a:p>
        </p:txBody>
      </p:sp>
      <p:sp>
        <p:nvSpPr>
          <p:cNvPr id="165" name="Shape 165"/>
          <p:cNvSpPr txBox="1"/>
          <p:nvPr/>
        </p:nvSpPr>
        <p:spPr>
          <a:xfrm>
            <a:off x="4319498" y="1896344"/>
            <a:ext cx="246703" cy="21539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mj-lt"/>
                <a:ea typeface="Poppins"/>
                <a:cs typeface="Poppins"/>
                <a:sym typeface="Poppins"/>
              </a:rPr>
              <a:t>6.0</a:t>
            </a:r>
            <a:endParaRPr>
              <a:latin typeface="+mj-lt"/>
            </a:endParaRPr>
          </a:p>
        </p:txBody>
      </p:sp>
      <p:sp>
        <p:nvSpPr>
          <p:cNvPr id="166" name="Shape 166"/>
          <p:cNvSpPr txBox="1"/>
          <p:nvPr/>
        </p:nvSpPr>
        <p:spPr>
          <a:xfrm>
            <a:off x="4448843" y="1896344"/>
            <a:ext cx="246703" cy="21539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rgbClr val="323F4F"/>
                </a:solidFill>
                <a:latin typeface="+mj-lt"/>
                <a:ea typeface="Poppins"/>
                <a:cs typeface="Poppins"/>
                <a:sym typeface="Poppins"/>
              </a:rPr>
              <a:t>7.0</a:t>
            </a:r>
            <a:endParaRPr>
              <a:latin typeface="+mj-lt"/>
            </a:endParaRPr>
          </a:p>
        </p:txBody>
      </p:sp>
      <p:sp>
        <p:nvSpPr>
          <p:cNvPr id="167" name="Shape 167"/>
          <p:cNvSpPr txBox="1"/>
          <p:nvPr/>
        </p:nvSpPr>
        <p:spPr>
          <a:xfrm>
            <a:off x="4590213" y="1896344"/>
            <a:ext cx="246703" cy="21539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mj-lt"/>
                <a:ea typeface="Poppins"/>
                <a:cs typeface="Poppins"/>
                <a:sym typeface="Poppins"/>
              </a:rPr>
              <a:t>8.0</a:t>
            </a:r>
            <a:endParaRPr>
              <a:latin typeface="+mj-lt"/>
            </a:endParaRPr>
          </a:p>
        </p:txBody>
      </p:sp>
      <p:sp>
        <p:nvSpPr>
          <p:cNvPr id="168" name="Shape 168"/>
          <p:cNvSpPr txBox="1"/>
          <p:nvPr/>
        </p:nvSpPr>
        <p:spPr>
          <a:xfrm>
            <a:off x="4722558" y="1896344"/>
            <a:ext cx="246703" cy="21539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mj-lt"/>
                <a:ea typeface="Poppins"/>
                <a:cs typeface="Poppins"/>
                <a:sym typeface="Poppins"/>
              </a:rPr>
              <a:t>9.0</a:t>
            </a:r>
            <a:endParaRPr>
              <a:latin typeface="+mj-lt"/>
            </a:endParaRPr>
          </a:p>
        </p:txBody>
      </p:sp>
      <p:sp>
        <p:nvSpPr>
          <p:cNvPr id="169" name="Shape 169"/>
          <p:cNvSpPr txBox="1"/>
          <p:nvPr/>
        </p:nvSpPr>
        <p:spPr>
          <a:xfrm>
            <a:off x="4854907" y="1896344"/>
            <a:ext cx="289983" cy="21539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1">
                <a:solidFill>
                  <a:schemeClr val="dk1"/>
                </a:solidFill>
                <a:latin typeface="+mj-lt"/>
                <a:ea typeface="Poppins"/>
                <a:cs typeface="Poppins"/>
                <a:sym typeface="Poppins"/>
              </a:rPr>
              <a:t>10.0</a:t>
            </a:r>
            <a:endParaRPr>
              <a:latin typeface="+mj-lt"/>
            </a:endParaRPr>
          </a:p>
        </p:txBody>
      </p:sp>
      <p:sp>
        <p:nvSpPr>
          <p:cNvPr id="170" name="Shape 170"/>
          <p:cNvSpPr txBox="1"/>
          <p:nvPr/>
        </p:nvSpPr>
        <p:spPr>
          <a:xfrm>
            <a:off x="4991767" y="2107149"/>
            <a:ext cx="430647" cy="21539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mj-lt"/>
                <a:ea typeface="Poppins"/>
                <a:cs typeface="Poppins"/>
                <a:sym typeface="Poppins"/>
              </a:rPr>
              <a:t>Nitrogen</a:t>
            </a:r>
            <a:endParaRPr>
              <a:latin typeface="+mj-lt"/>
            </a:endParaRPr>
          </a:p>
        </p:txBody>
      </p:sp>
      <p:grpSp>
        <p:nvGrpSpPr>
          <p:cNvPr id="171" name="Shape 171"/>
          <p:cNvGrpSpPr/>
          <p:nvPr/>
        </p:nvGrpSpPr>
        <p:grpSpPr>
          <a:xfrm>
            <a:off x="4180990" y="2047492"/>
            <a:ext cx="811564" cy="727248"/>
            <a:chOff x="4211693" y="2834435"/>
            <a:chExt cx="2165691" cy="2520000"/>
          </a:xfrm>
        </p:grpSpPr>
        <p:cxnSp>
          <p:nvCxnSpPr>
            <p:cNvPr id="172" name="Shape 172"/>
            <p:cNvCxnSpPr/>
            <p:nvPr/>
          </p:nvCxnSpPr>
          <p:spPr>
            <a:xfrm>
              <a:off x="4211693" y="2834435"/>
              <a:ext cx="0" cy="2520000"/>
            </a:xfrm>
            <a:prstGeom prst="straightConnector1">
              <a:avLst/>
            </a:prstGeom>
            <a:noFill/>
            <a:ln w="9525" cap="flat" cmpd="sng">
              <a:solidFill>
                <a:schemeClr val="dk1"/>
              </a:solidFill>
              <a:prstDash val="solid"/>
              <a:miter lim="800000"/>
              <a:headEnd type="none" w="sm" len="sm"/>
              <a:tailEnd type="none" w="sm" len="sm"/>
            </a:ln>
          </p:spPr>
        </p:cxnSp>
        <p:cxnSp>
          <p:nvCxnSpPr>
            <p:cNvPr id="173" name="Shape 173"/>
            <p:cNvCxnSpPr/>
            <p:nvPr/>
          </p:nvCxnSpPr>
          <p:spPr>
            <a:xfrm>
              <a:off x="4568626" y="2834435"/>
              <a:ext cx="0" cy="2520000"/>
            </a:xfrm>
            <a:prstGeom prst="straightConnector1">
              <a:avLst/>
            </a:prstGeom>
            <a:noFill/>
            <a:ln w="9525" cap="flat" cmpd="sng">
              <a:solidFill>
                <a:schemeClr val="dk1"/>
              </a:solidFill>
              <a:prstDash val="solid"/>
              <a:miter lim="800000"/>
              <a:headEnd type="none" w="sm" len="sm"/>
              <a:tailEnd type="none" w="sm" len="sm"/>
            </a:ln>
          </p:spPr>
        </p:cxnSp>
        <p:cxnSp>
          <p:nvCxnSpPr>
            <p:cNvPr id="174" name="Shape 174"/>
            <p:cNvCxnSpPr/>
            <p:nvPr/>
          </p:nvCxnSpPr>
          <p:spPr>
            <a:xfrm>
              <a:off x="4937597" y="2834435"/>
              <a:ext cx="0" cy="2520000"/>
            </a:xfrm>
            <a:prstGeom prst="straightConnector1">
              <a:avLst/>
            </a:prstGeom>
            <a:noFill/>
            <a:ln w="9525" cap="flat" cmpd="sng">
              <a:solidFill>
                <a:schemeClr val="dk1"/>
              </a:solidFill>
              <a:prstDash val="solid"/>
              <a:miter lim="800000"/>
              <a:headEnd type="none" w="sm" len="sm"/>
              <a:tailEnd type="none" w="sm" len="sm"/>
            </a:ln>
          </p:spPr>
        </p:cxnSp>
        <p:cxnSp>
          <p:nvCxnSpPr>
            <p:cNvPr id="175" name="Shape 175"/>
            <p:cNvCxnSpPr/>
            <p:nvPr/>
          </p:nvCxnSpPr>
          <p:spPr>
            <a:xfrm>
              <a:off x="5294533" y="2834435"/>
              <a:ext cx="0" cy="2520000"/>
            </a:xfrm>
            <a:prstGeom prst="straightConnector1">
              <a:avLst/>
            </a:prstGeom>
            <a:noFill/>
            <a:ln w="9525" cap="flat" cmpd="sng">
              <a:solidFill>
                <a:schemeClr val="dk1"/>
              </a:solidFill>
              <a:prstDash val="solid"/>
              <a:miter lim="800000"/>
              <a:headEnd type="none" w="sm" len="sm"/>
              <a:tailEnd type="none" w="sm" len="sm"/>
            </a:ln>
          </p:spPr>
        </p:cxnSp>
        <p:cxnSp>
          <p:nvCxnSpPr>
            <p:cNvPr id="176" name="Shape 176"/>
            <p:cNvCxnSpPr/>
            <p:nvPr/>
          </p:nvCxnSpPr>
          <p:spPr>
            <a:xfrm>
              <a:off x="5651473" y="2834435"/>
              <a:ext cx="0" cy="2520000"/>
            </a:xfrm>
            <a:prstGeom prst="straightConnector1">
              <a:avLst/>
            </a:prstGeom>
            <a:noFill/>
            <a:ln w="9525" cap="flat" cmpd="sng">
              <a:solidFill>
                <a:schemeClr val="dk1"/>
              </a:solidFill>
              <a:prstDash val="solid"/>
              <a:miter lim="800000"/>
              <a:headEnd type="none" w="sm" len="sm"/>
              <a:tailEnd type="none" w="sm" len="sm"/>
            </a:ln>
          </p:spPr>
        </p:cxnSp>
        <p:cxnSp>
          <p:nvCxnSpPr>
            <p:cNvPr id="177" name="Shape 177"/>
            <p:cNvCxnSpPr/>
            <p:nvPr/>
          </p:nvCxnSpPr>
          <p:spPr>
            <a:xfrm>
              <a:off x="6020443" y="2834435"/>
              <a:ext cx="0" cy="2520000"/>
            </a:xfrm>
            <a:prstGeom prst="straightConnector1">
              <a:avLst/>
            </a:prstGeom>
            <a:noFill/>
            <a:ln w="9525" cap="flat" cmpd="sng">
              <a:solidFill>
                <a:schemeClr val="dk1"/>
              </a:solidFill>
              <a:prstDash val="solid"/>
              <a:miter lim="800000"/>
              <a:headEnd type="none" w="sm" len="sm"/>
              <a:tailEnd type="none" w="sm" len="sm"/>
            </a:ln>
          </p:spPr>
        </p:cxnSp>
        <p:cxnSp>
          <p:nvCxnSpPr>
            <p:cNvPr id="178" name="Shape 178"/>
            <p:cNvCxnSpPr/>
            <p:nvPr/>
          </p:nvCxnSpPr>
          <p:spPr>
            <a:xfrm>
              <a:off x="6377384" y="2834435"/>
              <a:ext cx="0" cy="2520000"/>
            </a:xfrm>
            <a:prstGeom prst="straightConnector1">
              <a:avLst/>
            </a:prstGeom>
            <a:noFill/>
            <a:ln w="9525" cap="flat" cmpd="sng">
              <a:solidFill>
                <a:schemeClr val="dk1"/>
              </a:solidFill>
              <a:prstDash val="solid"/>
              <a:miter lim="800000"/>
              <a:headEnd type="none" w="sm" len="sm"/>
              <a:tailEnd type="none" w="sm" len="sm"/>
            </a:ln>
          </p:spPr>
        </p:cxnSp>
      </p:grpSp>
      <p:sp>
        <p:nvSpPr>
          <p:cNvPr id="179" name="Shape 179"/>
          <p:cNvSpPr/>
          <p:nvPr/>
        </p:nvSpPr>
        <p:spPr>
          <a:xfrm>
            <a:off x="4356661" y="2150296"/>
            <a:ext cx="454984" cy="112588"/>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00" b="1">
                <a:solidFill>
                  <a:srgbClr val="323F4F"/>
                </a:solidFill>
                <a:latin typeface="+mj-lt"/>
                <a:ea typeface="Poppins"/>
                <a:cs typeface="Poppins"/>
                <a:sym typeface="Poppins"/>
              </a:rPr>
              <a:t>N</a:t>
            </a:r>
            <a:endParaRPr sz="1000" b="1">
              <a:solidFill>
                <a:srgbClr val="323F4F"/>
              </a:solidFill>
              <a:latin typeface="+mj-lt"/>
              <a:ea typeface="Poppins"/>
              <a:cs typeface="Poppins"/>
              <a:sym typeface="Poppins"/>
            </a:endParaRPr>
          </a:p>
        </p:txBody>
      </p:sp>
      <p:sp>
        <p:nvSpPr>
          <p:cNvPr id="180" name="Shape 180"/>
          <p:cNvSpPr/>
          <p:nvPr/>
        </p:nvSpPr>
        <p:spPr>
          <a:xfrm>
            <a:off x="4393393" y="2357239"/>
            <a:ext cx="374944" cy="112588"/>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00" b="1">
                <a:solidFill>
                  <a:srgbClr val="323F4F"/>
                </a:solidFill>
                <a:latin typeface="+mj-lt"/>
                <a:ea typeface="Poppins"/>
                <a:cs typeface="Poppins"/>
                <a:sym typeface="Poppins"/>
              </a:rPr>
              <a:t>P</a:t>
            </a:r>
            <a:endParaRPr sz="1000" b="1">
              <a:solidFill>
                <a:srgbClr val="323F4F"/>
              </a:solidFill>
              <a:latin typeface="+mj-lt"/>
              <a:ea typeface="Poppins"/>
              <a:cs typeface="Poppins"/>
              <a:sym typeface="Poppins"/>
            </a:endParaRPr>
          </a:p>
        </p:txBody>
      </p:sp>
      <p:sp>
        <p:nvSpPr>
          <p:cNvPr id="181" name="Shape 181"/>
          <p:cNvSpPr/>
          <p:nvPr/>
        </p:nvSpPr>
        <p:spPr>
          <a:xfrm>
            <a:off x="4192936" y="2564183"/>
            <a:ext cx="778883" cy="112588"/>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00" b="1">
                <a:solidFill>
                  <a:srgbClr val="323F4F"/>
                </a:solidFill>
                <a:latin typeface="+mj-lt"/>
                <a:ea typeface="Poppins"/>
                <a:cs typeface="Poppins"/>
                <a:sym typeface="Poppins"/>
              </a:rPr>
              <a:t>K</a:t>
            </a:r>
            <a:endParaRPr sz="1000" b="1">
              <a:solidFill>
                <a:srgbClr val="323F4F"/>
              </a:solidFill>
              <a:latin typeface="+mj-lt"/>
              <a:ea typeface="Poppins"/>
              <a:cs typeface="Poppins"/>
              <a:sym typeface="Poppins"/>
            </a:endParaRPr>
          </a:p>
        </p:txBody>
      </p:sp>
      <p:sp>
        <p:nvSpPr>
          <p:cNvPr id="182" name="Shape 182"/>
          <p:cNvSpPr/>
          <p:nvPr/>
        </p:nvSpPr>
        <p:spPr>
          <a:xfrm>
            <a:off x="4822270" y="2362922"/>
            <a:ext cx="152491" cy="112588"/>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j-lt"/>
              <a:ea typeface="Calibri"/>
              <a:cs typeface="Calibri"/>
              <a:sym typeface="Calibri"/>
            </a:endParaRPr>
          </a:p>
        </p:txBody>
      </p:sp>
      <p:sp>
        <p:nvSpPr>
          <p:cNvPr id="183" name="Shape 183"/>
          <p:cNvSpPr txBox="1"/>
          <p:nvPr/>
        </p:nvSpPr>
        <p:spPr>
          <a:xfrm>
            <a:off x="4991766" y="2299259"/>
            <a:ext cx="595355" cy="21539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mj-lt"/>
                <a:ea typeface="Poppins"/>
                <a:cs typeface="Poppins"/>
                <a:sym typeface="Poppins"/>
              </a:rPr>
              <a:t>Phosphorous</a:t>
            </a:r>
            <a:endParaRPr>
              <a:latin typeface="+mj-lt"/>
            </a:endParaRPr>
          </a:p>
        </p:txBody>
      </p:sp>
      <p:sp>
        <p:nvSpPr>
          <p:cNvPr id="184" name="Shape 184"/>
          <p:cNvSpPr txBox="1"/>
          <p:nvPr/>
        </p:nvSpPr>
        <p:spPr>
          <a:xfrm>
            <a:off x="4991767" y="2507271"/>
            <a:ext cx="499175" cy="215394"/>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mj-lt"/>
                <a:ea typeface="Poppins"/>
                <a:cs typeface="Poppins"/>
                <a:sym typeface="Poppins"/>
              </a:rPr>
              <a:t>Potassium</a:t>
            </a:r>
            <a:endParaRPr>
              <a:latin typeface="+mj-lt"/>
            </a:endParaRPr>
          </a:p>
        </p:txBody>
      </p:sp>
      <p:sp>
        <p:nvSpPr>
          <p:cNvPr id="185" name="Shape 185"/>
          <p:cNvSpPr txBox="1"/>
          <p:nvPr/>
        </p:nvSpPr>
        <p:spPr>
          <a:xfrm>
            <a:off x="4328144" y="2759539"/>
            <a:ext cx="499175" cy="215394"/>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rgbClr val="222A35"/>
                </a:solidFill>
                <a:latin typeface="+mj-lt"/>
                <a:ea typeface="Poppins"/>
                <a:cs typeface="Poppins"/>
                <a:sym typeface="Poppins"/>
              </a:rPr>
              <a:t>Neutral</a:t>
            </a:r>
            <a:endParaRPr>
              <a:latin typeface="+mj-lt"/>
            </a:endParaRPr>
          </a:p>
        </p:txBody>
      </p:sp>
      <p:sp>
        <p:nvSpPr>
          <p:cNvPr id="186" name="Shape 186"/>
          <p:cNvSpPr txBox="1"/>
          <p:nvPr/>
        </p:nvSpPr>
        <p:spPr>
          <a:xfrm>
            <a:off x="4094426" y="2805345"/>
            <a:ext cx="344300" cy="21539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mj-lt"/>
                <a:ea typeface="Poppins"/>
                <a:cs typeface="Poppins"/>
                <a:sym typeface="Poppins"/>
              </a:rPr>
              <a:t>Acid</a:t>
            </a:r>
            <a:endParaRPr>
              <a:latin typeface="+mj-lt"/>
            </a:endParaRPr>
          </a:p>
        </p:txBody>
      </p:sp>
      <p:sp>
        <p:nvSpPr>
          <p:cNvPr id="187" name="Shape 187"/>
          <p:cNvSpPr txBox="1"/>
          <p:nvPr/>
        </p:nvSpPr>
        <p:spPr>
          <a:xfrm>
            <a:off x="4672444" y="2811385"/>
            <a:ext cx="424420" cy="215394"/>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a:solidFill>
                  <a:schemeClr val="dk1"/>
                </a:solidFill>
                <a:latin typeface="+mj-lt"/>
                <a:ea typeface="Poppins"/>
                <a:cs typeface="Poppins"/>
                <a:sym typeface="Poppins"/>
              </a:rPr>
              <a:t>Alkaline</a:t>
            </a:r>
            <a:endParaRPr>
              <a:latin typeface="+mj-lt"/>
            </a:endParaRPr>
          </a:p>
        </p:txBody>
      </p:sp>
      <p:cxnSp>
        <p:nvCxnSpPr>
          <p:cNvPr id="188" name="Shape 188"/>
          <p:cNvCxnSpPr/>
          <p:nvPr/>
        </p:nvCxnSpPr>
        <p:spPr>
          <a:xfrm>
            <a:off x="4688187" y="2966229"/>
            <a:ext cx="432000" cy="0"/>
          </a:xfrm>
          <a:prstGeom prst="straightConnector1">
            <a:avLst/>
          </a:prstGeom>
          <a:noFill/>
          <a:ln w="9525" cap="flat" cmpd="sng">
            <a:solidFill>
              <a:schemeClr val="dk1"/>
            </a:solidFill>
            <a:prstDash val="solid"/>
            <a:miter lim="800000"/>
            <a:headEnd type="none" w="sm" len="sm"/>
            <a:tailEnd type="stealth" w="med" len="med"/>
          </a:ln>
        </p:spPr>
      </p:cxnSp>
      <p:cxnSp>
        <p:nvCxnSpPr>
          <p:cNvPr id="189" name="Shape 189"/>
          <p:cNvCxnSpPr/>
          <p:nvPr/>
        </p:nvCxnSpPr>
        <p:spPr>
          <a:xfrm rot="10800000">
            <a:off x="4064430" y="2961874"/>
            <a:ext cx="432000" cy="0"/>
          </a:xfrm>
          <a:prstGeom prst="straightConnector1">
            <a:avLst/>
          </a:prstGeom>
          <a:noFill/>
          <a:ln w="9525" cap="flat" cmpd="sng">
            <a:solidFill>
              <a:schemeClr val="dk1"/>
            </a:solidFill>
            <a:prstDash val="solid"/>
            <a:miter lim="800000"/>
            <a:headEnd type="none" w="sm" len="sm"/>
            <a:tailEnd type="stealth" w="med" len="med"/>
          </a:ln>
        </p:spPr>
      </p:cxnSp>
      <p:sp>
        <p:nvSpPr>
          <p:cNvPr id="203" name="Shape 161"/>
          <p:cNvSpPr txBox="1"/>
          <p:nvPr/>
        </p:nvSpPr>
        <p:spPr>
          <a:xfrm>
            <a:off x="1371529" y="2739917"/>
            <a:ext cx="1144819" cy="20630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700" dirty="0">
                <a:solidFill>
                  <a:schemeClr val="dk1"/>
                </a:solidFill>
                <a:latin typeface="+mj-lt"/>
                <a:ea typeface="Poppins"/>
                <a:cs typeface="Poppins"/>
                <a:sym typeface="Poppins"/>
              </a:rPr>
              <a:t>=negatively charged soil particle</a:t>
            </a:r>
            <a:endParaRPr sz="700" dirty="0">
              <a:latin typeface="+mj-lt"/>
            </a:endParaRPr>
          </a:p>
        </p:txBody>
      </p:sp>
      <p:sp>
        <p:nvSpPr>
          <p:cNvPr id="204" name="Shape 199"/>
          <p:cNvSpPr txBox="1"/>
          <p:nvPr/>
        </p:nvSpPr>
        <p:spPr>
          <a:xfrm>
            <a:off x="590133" y="4293097"/>
            <a:ext cx="8055431"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dirty="0">
                <a:solidFill>
                  <a:schemeClr val="dk1"/>
                </a:solidFill>
                <a:latin typeface="+mj-lt"/>
                <a:ea typeface="Poppins"/>
                <a:cs typeface="Poppins"/>
                <a:sym typeface="Poppins"/>
              </a:rPr>
              <a:t>Source: </a:t>
            </a:r>
            <a:r>
              <a:rPr lang="en-US" sz="1200" u="sng" dirty="0">
                <a:solidFill>
                  <a:schemeClr val="hlink"/>
                </a:solidFill>
                <a:latin typeface="+mj-lt"/>
                <a:ea typeface="Poppins"/>
                <a:cs typeface="Poppins"/>
                <a:sym typeface="Poppins"/>
                <a:hlinkClick r:id="rId4"/>
              </a:rPr>
              <a:t>http://www.fao.org/soils-portal/en/</a:t>
            </a:r>
            <a:endParaRPr sz="1200" b="1" dirty="0">
              <a:solidFill>
                <a:schemeClr val="dk1"/>
              </a:solidFill>
              <a:latin typeface="+mj-lt"/>
              <a:ea typeface="Poppins"/>
              <a:cs typeface="Poppins"/>
              <a:sym typeface="Poppins"/>
            </a:endParaRPr>
          </a:p>
        </p:txBody>
      </p:sp>
      <p:sp>
        <p:nvSpPr>
          <p:cNvPr id="2" name="CasellaDiTesto 1"/>
          <p:cNvSpPr txBox="1"/>
          <p:nvPr/>
        </p:nvSpPr>
        <p:spPr>
          <a:xfrm>
            <a:off x="467544" y="467380"/>
            <a:ext cx="4679871" cy="461665"/>
          </a:xfrm>
          <a:prstGeom prst="rect">
            <a:avLst/>
          </a:prstGeom>
          <a:noFill/>
        </p:spPr>
        <p:txBody>
          <a:bodyPr wrap="none" rtlCol="0">
            <a:spAutoFit/>
          </a:bodyPr>
          <a:lstStyle/>
          <a:p>
            <a:r>
              <a:rPr lang="it-IT" sz="2400" b="1" dirty="0" smtClean="0"/>
              <a:t>Caratteristiche del suolo: Chimiche </a:t>
            </a:r>
            <a:endParaRPr lang="it-IT" sz="2400" b="1" dirty="0"/>
          </a:p>
        </p:txBody>
      </p:sp>
    </p:spTree>
    <p:extLst>
      <p:ext uri="{BB962C8B-B14F-4D97-AF65-F5344CB8AC3E}">
        <p14:creationId xmlns:p14="http://schemas.microsoft.com/office/powerpoint/2010/main" val="2580906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9351" y="326"/>
            <a:ext cx="9036496" cy="1143000"/>
          </a:xfrm>
        </p:spPr>
        <p:txBody>
          <a:bodyPr>
            <a:noAutofit/>
          </a:bodyPr>
          <a:lstStyle/>
          <a:p>
            <a:r>
              <a:rPr lang="it-IT" sz="3600" b="1" dirty="0" smtClean="0"/>
              <a:t>Analisi Terreno Parco Segantini: </a:t>
            </a:r>
            <a:r>
              <a:rPr lang="it-IT" sz="3600" b="1" dirty="0" err="1" smtClean="0"/>
              <a:t>pH</a:t>
            </a:r>
            <a:r>
              <a:rPr lang="it-IT" sz="3600" b="1" dirty="0"/>
              <a:t>,</a:t>
            </a:r>
            <a:r>
              <a:rPr lang="it-IT" sz="3600" b="1" dirty="0" smtClean="0"/>
              <a:t> calcare, nutrimenti</a:t>
            </a:r>
            <a:endParaRPr lang="it-IT" sz="3600" b="1" dirty="0"/>
          </a:p>
        </p:txBody>
      </p:sp>
      <p:sp>
        <p:nvSpPr>
          <p:cNvPr id="13" name="CasellaDiTesto 12"/>
          <p:cNvSpPr txBox="1"/>
          <p:nvPr/>
        </p:nvSpPr>
        <p:spPr>
          <a:xfrm>
            <a:off x="35496" y="980728"/>
            <a:ext cx="9036496" cy="923330"/>
          </a:xfrm>
          <a:prstGeom prst="rect">
            <a:avLst/>
          </a:prstGeom>
          <a:noFill/>
        </p:spPr>
        <p:txBody>
          <a:bodyPr wrap="square" rtlCol="0">
            <a:spAutoFit/>
          </a:bodyPr>
          <a:lstStyle/>
          <a:p>
            <a:r>
              <a:rPr lang="it-IT" b="1" dirty="0" smtClean="0"/>
              <a:t>Campioni di terreno analizzati nel laboratorio Minoprio Analisi e Certificazioni S.r.l. : </a:t>
            </a:r>
          </a:p>
          <a:p>
            <a:r>
              <a:rPr lang="it-IT" b="1" dirty="0" smtClean="0"/>
              <a:t>1.</a:t>
            </a:r>
            <a:r>
              <a:rPr lang="it-IT" dirty="0" smtClean="0"/>
              <a:t> Terreno originale (2014), </a:t>
            </a:r>
            <a:r>
              <a:rPr lang="it-IT" b="1" dirty="0" smtClean="0"/>
              <a:t>2.</a:t>
            </a:r>
            <a:r>
              <a:rPr lang="it-IT" dirty="0" smtClean="0"/>
              <a:t> Zona oasi originale (2019), </a:t>
            </a:r>
            <a:r>
              <a:rPr lang="it-IT" b="1" dirty="0" smtClean="0"/>
              <a:t>3. </a:t>
            </a:r>
            <a:r>
              <a:rPr lang="it-IT" dirty="0" smtClean="0"/>
              <a:t>Zona oasi lavorata (2019), </a:t>
            </a:r>
            <a:r>
              <a:rPr lang="it-IT" b="1" dirty="0" smtClean="0"/>
              <a:t>4.  </a:t>
            </a:r>
            <a:r>
              <a:rPr lang="it-IT" dirty="0" smtClean="0"/>
              <a:t>Zona Orto 3 (2019), </a:t>
            </a:r>
            <a:r>
              <a:rPr lang="it-IT" b="1" dirty="0" smtClean="0"/>
              <a:t>5. </a:t>
            </a:r>
            <a:r>
              <a:rPr lang="it-IT" dirty="0" smtClean="0"/>
              <a:t>Zona Orto 1+2 (2019), </a:t>
            </a:r>
            <a:r>
              <a:rPr lang="it-IT" b="1" dirty="0" smtClean="0"/>
              <a:t>A. </a:t>
            </a:r>
            <a:r>
              <a:rPr lang="it-IT" dirty="0" smtClean="0"/>
              <a:t>Zona oasi nuova (2019)</a:t>
            </a:r>
            <a:endParaRPr lang="it-IT" dirty="0"/>
          </a:p>
        </p:txBody>
      </p:sp>
      <p:graphicFrame>
        <p:nvGraphicFramePr>
          <p:cNvPr id="4" name="Tabella 3"/>
          <p:cNvGraphicFramePr>
            <a:graphicFrameLocks noGrp="1"/>
          </p:cNvGraphicFramePr>
          <p:nvPr>
            <p:extLst>
              <p:ext uri="{D42A27DB-BD31-4B8C-83A1-F6EECF244321}">
                <p14:modId xmlns:p14="http://schemas.microsoft.com/office/powerpoint/2010/main" val="196381401"/>
              </p:ext>
            </p:extLst>
          </p:nvPr>
        </p:nvGraphicFramePr>
        <p:xfrm>
          <a:off x="251521" y="2132856"/>
          <a:ext cx="8712966" cy="2664294"/>
        </p:xfrm>
        <a:graphic>
          <a:graphicData uri="http://schemas.openxmlformats.org/drawingml/2006/table">
            <a:tbl>
              <a:tblPr/>
              <a:tblGrid>
                <a:gridCol w="3376131"/>
                <a:gridCol w="742516"/>
                <a:gridCol w="742516"/>
                <a:gridCol w="742516"/>
                <a:gridCol w="742516"/>
                <a:gridCol w="742516"/>
                <a:gridCol w="742516"/>
                <a:gridCol w="881739"/>
              </a:tblGrid>
              <a:tr h="494822">
                <a:tc>
                  <a:txBody>
                    <a:bodyPr/>
                    <a:lstStyle/>
                    <a:p>
                      <a:pPr algn="ctr" rtl="0" fontAlgn="ctr"/>
                      <a:r>
                        <a:rPr lang="it-IT" sz="2400" b="1" i="0" u="none" strike="noStrike" dirty="0">
                          <a:solidFill>
                            <a:srgbClr val="000000"/>
                          </a:solidFill>
                          <a:effectLst/>
                          <a:latin typeface="Calibri"/>
                        </a:rPr>
                        <a:t>Analisi</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Pareri</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r>
              <a:tr h="369272">
                <a:tc>
                  <a:txBody>
                    <a:bodyPr/>
                    <a:lstStyle/>
                    <a:p>
                      <a:pPr algn="l" rtl="0" fontAlgn="b"/>
                      <a:r>
                        <a:rPr lang="it-IT" sz="1800" b="0" i="0" u="none" strike="noStrike" dirty="0" err="1">
                          <a:solidFill>
                            <a:srgbClr val="000000"/>
                          </a:solidFill>
                          <a:effectLst/>
                          <a:latin typeface="Calibri"/>
                        </a:rPr>
                        <a:t>pH</a:t>
                      </a:r>
                      <a:r>
                        <a:rPr lang="it-IT" sz="1800" b="0" i="0" u="none" strike="noStrike" dirty="0">
                          <a:solidFill>
                            <a:srgbClr val="000000"/>
                          </a:solidFill>
                          <a:effectLst/>
                          <a:latin typeface="Calibri"/>
                        </a:rPr>
                        <a:t> H2O</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8,4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7,8</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smtClean="0">
                          <a:solidFill>
                            <a:srgbClr val="000000"/>
                          </a:solidFill>
                          <a:effectLst/>
                          <a:latin typeface="Calibri"/>
                        </a:rPr>
                        <a:t>8,0</a:t>
                      </a:r>
                      <a:endParaRPr lang="it-IT" sz="2000" b="0" i="0" u="none" strike="noStrike" dirty="0">
                        <a:solidFill>
                          <a:srgbClr val="000000"/>
                        </a:solidFill>
                        <a:effectLst/>
                        <a:latin typeface="Calibri"/>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8,2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8,1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8,3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6-7,5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360040">
                <a:tc>
                  <a:txBody>
                    <a:bodyPr/>
                    <a:lstStyle/>
                    <a:p>
                      <a:pPr algn="l" rtl="0" fontAlgn="b"/>
                      <a:r>
                        <a:rPr lang="it-IT" sz="1800" b="0" i="0" u="none" strike="noStrike" dirty="0" err="1">
                          <a:solidFill>
                            <a:srgbClr val="000000"/>
                          </a:solidFill>
                          <a:effectLst/>
                          <a:latin typeface="Calibri"/>
                        </a:rPr>
                        <a:t>pH</a:t>
                      </a:r>
                      <a:r>
                        <a:rPr lang="it-IT" sz="1800" b="0" i="0" u="none" strike="noStrike" dirty="0">
                          <a:solidFill>
                            <a:srgbClr val="000000"/>
                          </a:solidFill>
                          <a:effectLst/>
                          <a:latin typeface="Calibri"/>
                        </a:rPr>
                        <a:t> CaCl2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7,6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6,9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7,1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7,3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7,3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7,4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360040">
                <a:tc>
                  <a:txBody>
                    <a:bodyPr/>
                    <a:lstStyle/>
                    <a:p>
                      <a:pPr algn="l" rtl="0" fontAlgn="b"/>
                      <a:r>
                        <a:rPr lang="it-IT" sz="1800" b="0" i="0" u="none" strike="noStrike" dirty="0">
                          <a:solidFill>
                            <a:srgbClr val="000000"/>
                          </a:solidFill>
                          <a:effectLst/>
                          <a:latin typeface="Calibri"/>
                        </a:rPr>
                        <a:t>calcare totale (CaCO3) (g/kg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29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25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29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74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sng" strike="noStrike">
                          <a:solidFill>
                            <a:srgbClr val="000000"/>
                          </a:solidFill>
                          <a:effectLst/>
                          <a:latin typeface="Calibri"/>
                        </a:rPr>
                        <a:t>&lt;</a:t>
                      </a:r>
                      <a:r>
                        <a:rPr lang="it-IT" sz="2000" b="0" i="0" u="none" strike="noStrike">
                          <a:solidFill>
                            <a:srgbClr val="000000"/>
                          </a:solidFill>
                          <a:effectLst/>
                          <a:latin typeface="Calibri"/>
                        </a:rPr>
                        <a:t>200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360040">
                <a:tc>
                  <a:txBody>
                    <a:bodyPr/>
                    <a:lstStyle/>
                    <a:p>
                      <a:pPr algn="l" rtl="0" fontAlgn="b"/>
                      <a:r>
                        <a:rPr lang="it-IT" sz="1800" b="0" i="0" u="none" strike="noStrike" dirty="0">
                          <a:solidFill>
                            <a:srgbClr val="000000"/>
                          </a:solidFill>
                          <a:effectLst/>
                          <a:latin typeface="Calibri"/>
                        </a:rPr>
                        <a:t>calcare attivo (g/kg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12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sng" strike="noStrike" dirty="0">
                          <a:solidFill>
                            <a:srgbClr val="000000"/>
                          </a:solidFill>
                          <a:effectLst/>
                          <a:latin typeface="Calibri"/>
                        </a:rPr>
                        <a:t>&lt;</a:t>
                      </a:r>
                      <a:r>
                        <a:rPr lang="it-IT" sz="2000" b="0" i="0" u="none" strike="noStrike" dirty="0">
                          <a:solidFill>
                            <a:srgbClr val="000000"/>
                          </a:solidFill>
                          <a:effectLst/>
                          <a:latin typeface="Calibri"/>
                        </a:rPr>
                        <a:t>50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360040">
                <a:tc>
                  <a:txBody>
                    <a:bodyPr/>
                    <a:lstStyle/>
                    <a:p>
                      <a:pPr algn="l" rtl="0" fontAlgn="b"/>
                      <a:r>
                        <a:rPr lang="it-IT" sz="1800" b="0" i="0" u="none" strike="noStrike" dirty="0">
                          <a:solidFill>
                            <a:srgbClr val="000000"/>
                          </a:solidFill>
                          <a:effectLst/>
                          <a:latin typeface="Calibri"/>
                        </a:rPr>
                        <a:t>fosforo assimilabile (mg/kg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58</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49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chemeClr val="accent3">
                              <a:lumMod val="50000"/>
                            </a:schemeClr>
                          </a:solidFill>
                          <a:effectLst/>
                          <a:latin typeface="Calibri"/>
                        </a:rPr>
                        <a:t>62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chemeClr val="accent3">
                              <a:lumMod val="50000"/>
                            </a:schemeClr>
                          </a:solidFill>
                          <a:effectLst/>
                          <a:latin typeface="Calibri"/>
                        </a:rPr>
                        <a:t>105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chemeClr val="accent3">
                              <a:lumMod val="50000"/>
                            </a:schemeClr>
                          </a:solidFill>
                          <a:effectLst/>
                          <a:latin typeface="Calibri"/>
                        </a:rPr>
                        <a:t>103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35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smtClean="0">
                          <a:solidFill>
                            <a:srgbClr val="000000"/>
                          </a:solidFill>
                          <a:effectLst/>
                          <a:latin typeface="Calibri"/>
                        </a:rPr>
                        <a:t>10-20</a:t>
                      </a:r>
                      <a:endParaRPr lang="it-IT" sz="2000" b="0" i="0" u="none" strike="noStrike" dirty="0">
                        <a:solidFill>
                          <a:srgbClr val="000000"/>
                        </a:solidFill>
                        <a:effectLst/>
                        <a:latin typeface="Calibri"/>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360040">
                <a:tc>
                  <a:txBody>
                    <a:bodyPr/>
                    <a:lstStyle/>
                    <a:p>
                      <a:pPr algn="l" rtl="0" fontAlgn="b"/>
                      <a:r>
                        <a:rPr lang="it-IT" sz="1800" b="0" i="0" u="none" strike="noStrike" dirty="0">
                          <a:solidFill>
                            <a:srgbClr val="000000"/>
                          </a:solidFill>
                          <a:effectLst/>
                          <a:latin typeface="Calibri"/>
                        </a:rPr>
                        <a:t>ferro </a:t>
                      </a:r>
                      <a:r>
                        <a:rPr lang="it-IT" sz="1800" b="0" i="0" u="none" strike="noStrike" dirty="0" smtClean="0">
                          <a:solidFill>
                            <a:srgbClr val="000000"/>
                          </a:solidFill>
                          <a:effectLst/>
                          <a:latin typeface="Calibri"/>
                        </a:rPr>
                        <a:t>assimilabile </a:t>
                      </a:r>
                      <a:r>
                        <a:rPr lang="it-IT" sz="1800" b="0" i="0" u="none" strike="noStrike" dirty="0">
                          <a:solidFill>
                            <a:srgbClr val="000000"/>
                          </a:solidFill>
                          <a:effectLst/>
                          <a:latin typeface="Calibri"/>
                        </a:rPr>
                        <a:t>(mg/kg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 </a:t>
                      </a:r>
                      <a:r>
                        <a:rPr lang="it-IT" sz="2000" b="0" i="0" u="none" strike="noStrike" dirty="0" err="1" smtClean="0">
                          <a:solidFill>
                            <a:srgbClr val="000000"/>
                          </a:solidFill>
                          <a:effectLst/>
                          <a:latin typeface="Calibri"/>
                        </a:rPr>
                        <a:t>n.d.</a:t>
                      </a:r>
                      <a:endParaRPr lang="it-IT" sz="2000" b="0" i="0" u="none" strike="noStrike" dirty="0">
                        <a:solidFill>
                          <a:srgbClr val="000000"/>
                        </a:solidFill>
                        <a:effectLst/>
                        <a:latin typeface="Calibri"/>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67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52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chemeClr val="accent3">
                              <a:lumMod val="50000"/>
                            </a:schemeClr>
                          </a:solidFill>
                          <a:effectLst/>
                          <a:latin typeface="Calibri"/>
                        </a:rPr>
                        <a:t>99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chemeClr val="accent3">
                              <a:lumMod val="50000"/>
                            </a:schemeClr>
                          </a:solidFill>
                          <a:effectLst/>
                          <a:latin typeface="Calibri"/>
                        </a:rPr>
                        <a:t>93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50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smtClean="0">
                          <a:solidFill>
                            <a:srgbClr val="000000"/>
                          </a:solidFill>
                          <a:effectLst/>
                          <a:latin typeface="Calibri"/>
                        </a:rPr>
                        <a:t>2-20</a:t>
                      </a:r>
                      <a:endParaRPr lang="it-IT" sz="2000" b="0" i="0" u="none" strike="noStrike" dirty="0">
                        <a:solidFill>
                          <a:srgbClr val="000000"/>
                        </a:solidFill>
                        <a:effectLst/>
                        <a:latin typeface="Calibri"/>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bl>
          </a:graphicData>
        </a:graphic>
      </p:graphicFrame>
    </p:spTree>
    <p:extLst>
      <p:ext uri="{BB962C8B-B14F-4D97-AF65-F5344CB8AC3E}">
        <p14:creationId xmlns:p14="http://schemas.microsoft.com/office/powerpoint/2010/main" val="356335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sellaDiTesto 12"/>
          <p:cNvSpPr txBox="1"/>
          <p:nvPr/>
        </p:nvSpPr>
        <p:spPr>
          <a:xfrm>
            <a:off x="35496" y="980728"/>
            <a:ext cx="9036496" cy="923330"/>
          </a:xfrm>
          <a:prstGeom prst="rect">
            <a:avLst/>
          </a:prstGeom>
          <a:noFill/>
        </p:spPr>
        <p:txBody>
          <a:bodyPr wrap="square" rtlCol="0">
            <a:spAutoFit/>
          </a:bodyPr>
          <a:lstStyle/>
          <a:p>
            <a:r>
              <a:rPr lang="it-IT" b="1" dirty="0" smtClean="0"/>
              <a:t>Campioni di terreno analizzati nel laboratorio Minoprio Analisi e Certificazioni S.r.l. : </a:t>
            </a:r>
          </a:p>
          <a:p>
            <a:r>
              <a:rPr lang="it-IT" b="1" dirty="0" smtClean="0"/>
              <a:t>1.</a:t>
            </a:r>
            <a:r>
              <a:rPr lang="it-IT" dirty="0" smtClean="0"/>
              <a:t> Terreno originale (2014), </a:t>
            </a:r>
            <a:r>
              <a:rPr lang="it-IT" b="1" dirty="0" smtClean="0"/>
              <a:t>2.</a:t>
            </a:r>
            <a:r>
              <a:rPr lang="it-IT" dirty="0" smtClean="0"/>
              <a:t> Zona oasi originale (2019), </a:t>
            </a:r>
            <a:r>
              <a:rPr lang="it-IT" b="1" dirty="0" smtClean="0"/>
              <a:t>3. </a:t>
            </a:r>
            <a:r>
              <a:rPr lang="it-IT" dirty="0" smtClean="0"/>
              <a:t>Zona oasi lavorata (2019), </a:t>
            </a:r>
            <a:r>
              <a:rPr lang="it-IT" b="1" dirty="0" smtClean="0"/>
              <a:t>4.  </a:t>
            </a:r>
            <a:r>
              <a:rPr lang="it-IT" dirty="0" smtClean="0"/>
              <a:t>Zona Orto 3 (2019), </a:t>
            </a:r>
            <a:r>
              <a:rPr lang="it-IT" b="1" dirty="0" smtClean="0"/>
              <a:t>5. </a:t>
            </a:r>
            <a:r>
              <a:rPr lang="it-IT" dirty="0" smtClean="0"/>
              <a:t>Zona Orto 1+2 (2019), </a:t>
            </a:r>
            <a:r>
              <a:rPr lang="it-IT" b="1" dirty="0" smtClean="0"/>
              <a:t>A. </a:t>
            </a:r>
            <a:r>
              <a:rPr lang="it-IT" dirty="0" smtClean="0"/>
              <a:t>Zona oasi nuova (2019)</a:t>
            </a:r>
            <a:endParaRPr lang="it-IT" dirty="0"/>
          </a:p>
        </p:txBody>
      </p:sp>
      <p:sp>
        <p:nvSpPr>
          <p:cNvPr id="7" name="Titolo 1"/>
          <p:cNvSpPr txBox="1">
            <a:spLocks/>
          </p:cNvSpPr>
          <p:nvPr/>
        </p:nvSpPr>
        <p:spPr>
          <a:xfrm>
            <a:off x="49351" y="326"/>
            <a:ext cx="9036496"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b="1" dirty="0" smtClean="0"/>
              <a:t>Analisi Terreno Parco Segantini: Scambio</a:t>
            </a:r>
            <a:endParaRPr lang="it-IT" sz="3600" b="1" dirty="0"/>
          </a:p>
        </p:txBody>
      </p:sp>
      <p:graphicFrame>
        <p:nvGraphicFramePr>
          <p:cNvPr id="2" name="Tabella 1"/>
          <p:cNvGraphicFramePr>
            <a:graphicFrameLocks noGrp="1"/>
          </p:cNvGraphicFramePr>
          <p:nvPr>
            <p:extLst>
              <p:ext uri="{D42A27DB-BD31-4B8C-83A1-F6EECF244321}">
                <p14:modId xmlns:p14="http://schemas.microsoft.com/office/powerpoint/2010/main" val="3731047021"/>
              </p:ext>
            </p:extLst>
          </p:nvPr>
        </p:nvGraphicFramePr>
        <p:xfrm>
          <a:off x="49351" y="2060848"/>
          <a:ext cx="9001000" cy="3682840"/>
        </p:xfrm>
        <a:graphic>
          <a:graphicData uri="http://schemas.openxmlformats.org/drawingml/2006/table">
            <a:tbl>
              <a:tblPr/>
              <a:tblGrid>
                <a:gridCol w="4163731"/>
                <a:gridCol w="617257"/>
                <a:gridCol w="655046"/>
                <a:gridCol w="655046"/>
                <a:gridCol w="655046"/>
                <a:gridCol w="655046"/>
                <a:gridCol w="617257"/>
                <a:gridCol w="982571"/>
              </a:tblGrid>
              <a:tr h="297601">
                <a:tc>
                  <a:txBody>
                    <a:bodyPr/>
                    <a:lstStyle/>
                    <a:p>
                      <a:pPr algn="ctr" rtl="0" fontAlgn="ctr"/>
                      <a:r>
                        <a:rPr lang="it-IT" sz="2400" b="1" i="0" u="none" strike="noStrike" dirty="0">
                          <a:solidFill>
                            <a:srgbClr val="000000"/>
                          </a:solidFill>
                          <a:effectLst/>
                          <a:latin typeface="Calibri"/>
                        </a:rPr>
                        <a:t>Analisi</a:t>
                      </a:r>
                    </a:p>
                  </a:txBody>
                  <a:tcPr marL="8620" marR="8620"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1</a:t>
                      </a:r>
                    </a:p>
                  </a:txBody>
                  <a:tcPr marL="8620" marR="8620"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2</a:t>
                      </a:r>
                    </a:p>
                  </a:txBody>
                  <a:tcPr marL="8620" marR="8620"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3</a:t>
                      </a:r>
                    </a:p>
                  </a:txBody>
                  <a:tcPr marL="8620" marR="8620"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4</a:t>
                      </a:r>
                    </a:p>
                  </a:txBody>
                  <a:tcPr marL="8620" marR="8620"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5</a:t>
                      </a:r>
                    </a:p>
                  </a:txBody>
                  <a:tcPr marL="8620" marR="8620"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A</a:t>
                      </a:r>
                    </a:p>
                  </a:txBody>
                  <a:tcPr marL="8620" marR="8620"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Pareri</a:t>
                      </a:r>
                    </a:p>
                  </a:txBody>
                  <a:tcPr marL="8620" marR="8620" marT="862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r>
              <a:tr h="297601">
                <a:tc>
                  <a:txBody>
                    <a:bodyPr/>
                    <a:lstStyle/>
                    <a:p>
                      <a:pPr algn="l" rtl="0" fontAlgn="b"/>
                      <a:r>
                        <a:rPr lang="it-IT" sz="1800" b="0" i="0" u="none" strike="noStrike" dirty="0">
                          <a:solidFill>
                            <a:srgbClr val="000000"/>
                          </a:solidFill>
                          <a:effectLst/>
                          <a:latin typeface="Calibri"/>
                        </a:rPr>
                        <a:t>capacità di scambio cationico (</a:t>
                      </a:r>
                      <a:r>
                        <a:rPr lang="it-IT" sz="1800" b="0" i="0" u="none" strike="noStrike" dirty="0" err="1">
                          <a:solidFill>
                            <a:srgbClr val="000000"/>
                          </a:solidFill>
                          <a:effectLst/>
                          <a:latin typeface="Calibri"/>
                        </a:rPr>
                        <a:t>meq</a:t>
                      </a:r>
                      <a:r>
                        <a:rPr lang="it-IT" sz="1800" b="0" i="0" u="none" strike="noStrike" dirty="0">
                          <a:solidFill>
                            <a:srgbClr val="000000"/>
                          </a:solidFill>
                          <a:effectLst/>
                          <a:latin typeface="Calibri"/>
                        </a:rPr>
                        <a:t>/100g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11</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17</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28</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32</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31</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13</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smtClean="0">
                          <a:solidFill>
                            <a:srgbClr val="000000"/>
                          </a:solidFill>
                          <a:effectLst/>
                          <a:latin typeface="Calibri"/>
                        </a:rPr>
                        <a:t>10-20</a:t>
                      </a:r>
                      <a:endParaRPr lang="it-IT" sz="2000" b="0" i="0" u="none" strike="noStrike" dirty="0">
                        <a:solidFill>
                          <a:srgbClr val="000000"/>
                        </a:solidFill>
                        <a:effectLst/>
                        <a:latin typeface="Calibri"/>
                      </a:endParaRP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297601">
                <a:tc>
                  <a:txBody>
                    <a:bodyPr/>
                    <a:lstStyle/>
                    <a:p>
                      <a:pPr algn="l" rtl="0" fontAlgn="b"/>
                      <a:r>
                        <a:rPr lang="it-IT" sz="1800" b="0" i="0" u="none" strike="noStrike" dirty="0">
                          <a:solidFill>
                            <a:srgbClr val="000000"/>
                          </a:solidFill>
                          <a:effectLst/>
                          <a:latin typeface="Calibri"/>
                        </a:rPr>
                        <a:t>calcio di scambio (</a:t>
                      </a:r>
                      <a:r>
                        <a:rPr lang="it-IT" sz="1800" b="0" i="0" u="none" strike="noStrike" dirty="0" err="1">
                          <a:solidFill>
                            <a:srgbClr val="000000"/>
                          </a:solidFill>
                          <a:effectLst/>
                          <a:latin typeface="Calibri"/>
                        </a:rPr>
                        <a:t>meq</a:t>
                      </a:r>
                      <a:r>
                        <a:rPr lang="it-IT" sz="1800" b="0" i="0" u="none" strike="noStrike" dirty="0">
                          <a:solidFill>
                            <a:srgbClr val="000000"/>
                          </a:solidFill>
                          <a:effectLst/>
                          <a:latin typeface="Calibri"/>
                        </a:rPr>
                        <a:t>/100g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7</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11</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21</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20</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21</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8</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smtClean="0">
                          <a:solidFill>
                            <a:srgbClr val="000000"/>
                          </a:solidFill>
                          <a:effectLst/>
                          <a:latin typeface="Calibri"/>
                        </a:rPr>
                        <a:t>5-10</a:t>
                      </a:r>
                      <a:endParaRPr lang="it-IT" sz="2000" b="0" i="0" u="none" strike="noStrike" dirty="0">
                        <a:solidFill>
                          <a:srgbClr val="000000"/>
                        </a:solidFill>
                        <a:effectLst/>
                        <a:latin typeface="Calibri"/>
                      </a:endParaRP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297601">
                <a:tc>
                  <a:txBody>
                    <a:bodyPr/>
                    <a:lstStyle/>
                    <a:p>
                      <a:pPr algn="l" rtl="0" fontAlgn="b"/>
                      <a:r>
                        <a:rPr lang="it-IT" sz="1800" b="0" i="0" u="none" strike="noStrike" dirty="0">
                          <a:solidFill>
                            <a:srgbClr val="000000"/>
                          </a:solidFill>
                          <a:effectLst/>
                          <a:latin typeface="Calibri"/>
                        </a:rPr>
                        <a:t>magnesio di scambio  (</a:t>
                      </a:r>
                      <a:r>
                        <a:rPr lang="it-IT" sz="1800" b="0" i="0" u="none" strike="noStrike" dirty="0" err="1">
                          <a:solidFill>
                            <a:srgbClr val="000000"/>
                          </a:solidFill>
                          <a:effectLst/>
                          <a:latin typeface="Calibri"/>
                        </a:rPr>
                        <a:t>meq</a:t>
                      </a:r>
                      <a:r>
                        <a:rPr lang="it-IT" sz="1800" b="0" i="0" u="none" strike="noStrike" dirty="0">
                          <a:solidFill>
                            <a:srgbClr val="000000"/>
                          </a:solidFill>
                          <a:effectLst/>
                          <a:latin typeface="Calibri"/>
                        </a:rPr>
                        <a:t>/100g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1,8</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1,1</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1,8</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2,8</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2,5</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1,1</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0,8-1,6</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297601">
                <a:tc>
                  <a:txBody>
                    <a:bodyPr/>
                    <a:lstStyle/>
                    <a:p>
                      <a:pPr algn="l" rtl="0" fontAlgn="b"/>
                      <a:r>
                        <a:rPr lang="it-IT" sz="1800" b="0" i="0" u="none" strike="noStrike" dirty="0">
                          <a:solidFill>
                            <a:srgbClr val="000000"/>
                          </a:solidFill>
                          <a:effectLst/>
                          <a:latin typeface="Calibri"/>
                        </a:rPr>
                        <a:t>potassio di scambio (</a:t>
                      </a:r>
                      <a:r>
                        <a:rPr lang="it-IT" sz="1800" b="0" i="0" u="none" strike="noStrike" dirty="0" err="1">
                          <a:solidFill>
                            <a:srgbClr val="000000"/>
                          </a:solidFill>
                          <a:effectLst/>
                          <a:latin typeface="Calibri"/>
                        </a:rPr>
                        <a:t>meq</a:t>
                      </a:r>
                      <a:r>
                        <a:rPr lang="it-IT" sz="1800" b="0" i="0" u="none" strike="noStrike" dirty="0">
                          <a:solidFill>
                            <a:srgbClr val="000000"/>
                          </a:solidFill>
                          <a:effectLst/>
                          <a:latin typeface="Calibri"/>
                        </a:rPr>
                        <a:t>/100g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0,8</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0,6</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0,8</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C00000"/>
                          </a:solidFill>
                          <a:effectLst/>
                          <a:latin typeface="Calibri"/>
                        </a:rPr>
                        <a:t>0,5</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C00000"/>
                          </a:solidFill>
                          <a:effectLst/>
                          <a:latin typeface="Calibri"/>
                        </a:rPr>
                        <a:t>0,5</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0,2</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0,2-0,4</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297601">
                <a:tc>
                  <a:txBody>
                    <a:bodyPr/>
                    <a:lstStyle/>
                    <a:p>
                      <a:pPr algn="l" rtl="0" fontAlgn="b"/>
                      <a:r>
                        <a:rPr lang="it-IT" sz="1800" b="0" i="0" u="none" strike="noStrike" dirty="0">
                          <a:solidFill>
                            <a:srgbClr val="000000"/>
                          </a:solidFill>
                          <a:effectLst/>
                          <a:latin typeface="Calibri"/>
                        </a:rPr>
                        <a:t>sodio di scambio (</a:t>
                      </a:r>
                      <a:r>
                        <a:rPr lang="it-IT" sz="1800" b="0" i="0" u="none" strike="noStrike" dirty="0" err="1">
                          <a:solidFill>
                            <a:srgbClr val="000000"/>
                          </a:solidFill>
                          <a:effectLst/>
                          <a:latin typeface="Calibri"/>
                        </a:rPr>
                        <a:t>meq</a:t>
                      </a:r>
                      <a:r>
                        <a:rPr lang="it-IT" sz="1800" b="0" i="0" u="none" strike="noStrike" dirty="0">
                          <a:solidFill>
                            <a:srgbClr val="000000"/>
                          </a:solidFill>
                          <a:effectLst/>
                          <a:latin typeface="Calibri"/>
                        </a:rPr>
                        <a:t>/100g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 </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0,03</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0,07</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0,08</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0,14</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0,1</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0,22</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&lt;1</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297601">
                <a:tc>
                  <a:txBody>
                    <a:bodyPr/>
                    <a:lstStyle/>
                    <a:p>
                      <a:pPr algn="l" rtl="0" fontAlgn="b"/>
                      <a:r>
                        <a:rPr lang="it-IT" sz="1800" b="0" i="0" u="none" strike="noStrike" dirty="0">
                          <a:solidFill>
                            <a:srgbClr val="000000"/>
                          </a:solidFill>
                          <a:effectLst/>
                          <a:latin typeface="Calibri"/>
                        </a:rPr>
                        <a:t>grado di saturazione in basi (GSB) (da </a:t>
                      </a:r>
                      <a:r>
                        <a:rPr lang="it-IT" sz="1800" b="0" i="0" u="none" strike="noStrike" dirty="0" smtClean="0">
                          <a:solidFill>
                            <a:srgbClr val="000000"/>
                          </a:solidFill>
                          <a:effectLst/>
                          <a:latin typeface="Calibri"/>
                        </a:rPr>
                        <a:t>calcolo,</a:t>
                      </a:r>
                      <a:r>
                        <a:rPr lang="it-IT" sz="1800" b="0" i="0" u="none" strike="noStrike" baseline="0" dirty="0" smtClean="0">
                          <a:solidFill>
                            <a:srgbClr val="000000"/>
                          </a:solidFill>
                          <a:effectLst/>
                          <a:latin typeface="Calibri"/>
                        </a:rPr>
                        <a:t> </a:t>
                      </a:r>
                      <a:r>
                        <a:rPr lang="it-IT" sz="1800" b="0" i="0" u="none" strike="noStrike" dirty="0" smtClean="0">
                          <a:solidFill>
                            <a:srgbClr val="000000"/>
                          </a:solidFill>
                          <a:effectLst/>
                          <a:latin typeface="Calibri"/>
                        </a:rPr>
                        <a:t>%)</a:t>
                      </a:r>
                      <a:endParaRPr lang="it-IT" sz="1800" b="0" i="0" u="none" strike="noStrike" dirty="0">
                        <a:solidFill>
                          <a:srgbClr val="000000"/>
                        </a:solidFill>
                        <a:effectLst/>
                        <a:latin typeface="Calibri"/>
                      </a:endParaRP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84</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74</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83</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75</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78</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74</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40-80</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297601">
                <a:tc>
                  <a:txBody>
                    <a:bodyPr/>
                    <a:lstStyle/>
                    <a:p>
                      <a:pPr algn="l" rtl="0" fontAlgn="b"/>
                      <a:r>
                        <a:rPr lang="it-IT" sz="1800" b="0" i="0" u="none" strike="noStrike" dirty="0">
                          <a:solidFill>
                            <a:srgbClr val="000000"/>
                          </a:solidFill>
                          <a:effectLst/>
                          <a:latin typeface="Calibri"/>
                        </a:rPr>
                        <a:t>rapporto calcio/magnesio (da calcolo)</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4</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10</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11</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7</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8</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7</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smtClean="0">
                          <a:solidFill>
                            <a:srgbClr val="000000"/>
                          </a:solidFill>
                          <a:effectLst/>
                          <a:latin typeface="Calibri"/>
                        </a:rPr>
                        <a:t>2-10</a:t>
                      </a:r>
                      <a:endParaRPr lang="it-IT" sz="2000" b="0" i="0" u="none" strike="noStrike" dirty="0">
                        <a:solidFill>
                          <a:srgbClr val="000000"/>
                        </a:solidFill>
                        <a:effectLst/>
                        <a:latin typeface="Calibri"/>
                      </a:endParaRP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297601">
                <a:tc>
                  <a:txBody>
                    <a:bodyPr/>
                    <a:lstStyle/>
                    <a:p>
                      <a:pPr algn="l" rtl="0" fontAlgn="b"/>
                      <a:r>
                        <a:rPr lang="it-IT" sz="1800" b="0" i="0" u="none" strike="noStrike" dirty="0">
                          <a:solidFill>
                            <a:srgbClr val="000000"/>
                          </a:solidFill>
                          <a:effectLst/>
                          <a:latin typeface="Calibri"/>
                        </a:rPr>
                        <a:t>rapporto magnesio/potassio (da calcolo)</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2,3</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1,6</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2,3</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5,6</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5,3</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5,6</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smtClean="0">
                          <a:solidFill>
                            <a:srgbClr val="000000"/>
                          </a:solidFill>
                          <a:effectLst/>
                          <a:latin typeface="Calibri"/>
                        </a:rPr>
                        <a:t>2-5</a:t>
                      </a:r>
                      <a:endParaRPr lang="it-IT" sz="2000" b="0" i="0" u="none" strike="noStrike" dirty="0">
                        <a:solidFill>
                          <a:srgbClr val="000000"/>
                        </a:solidFill>
                        <a:effectLst/>
                        <a:latin typeface="Calibri"/>
                      </a:endParaRP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297601">
                <a:tc>
                  <a:txBody>
                    <a:bodyPr/>
                    <a:lstStyle/>
                    <a:p>
                      <a:pPr algn="l" rtl="0" fontAlgn="b"/>
                      <a:r>
                        <a:rPr lang="it-IT" sz="1800" b="0" i="0" u="none" strike="noStrike" dirty="0">
                          <a:solidFill>
                            <a:srgbClr val="000000"/>
                          </a:solidFill>
                          <a:effectLst/>
                          <a:latin typeface="Calibri"/>
                        </a:rPr>
                        <a:t>ESP (da calcolo)</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0,3</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0,4</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0,3</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0,4</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0,3</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1,7</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&lt;5</a:t>
                      </a:r>
                    </a:p>
                  </a:txBody>
                  <a:tcPr marL="8620" marR="8620" marT="862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bl>
          </a:graphicData>
        </a:graphic>
      </p:graphicFrame>
    </p:spTree>
    <p:extLst>
      <p:ext uri="{BB962C8B-B14F-4D97-AF65-F5344CB8AC3E}">
        <p14:creationId xmlns:p14="http://schemas.microsoft.com/office/powerpoint/2010/main" val="3261045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rotWithShape="1">
          <a:blip r:embed="rId3">
            <a:alphaModFix/>
          </a:blip>
          <a:srcRect/>
          <a:stretch/>
        </p:blipFill>
        <p:spPr>
          <a:xfrm>
            <a:off x="5414092" y="1783189"/>
            <a:ext cx="2760584" cy="1371353"/>
          </a:xfrm>
          <a:prstGeom prst="rect">
            <a:avLst/>
          </a:prstGeom>
          <a:noFill/>
          <a:ln>
            <a:noFill/>
          </a:ln>
        </p:spPr>
      </p:pic>
      <p:sp>
        <p:nvSpPr>
          <p:cNvPr id="190" name="Shape 190"/>
          <p:cNvSpPr txBox="1"/>
          <p:nvPr/>
        </p:nvSpPr>
        <p:spPr>
          <a:xfrm rot="-5400000">
            <a:off x="-354202" y="2129186"/>
            <a:ext cx="2561410" cy="34625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dirty="0">
                <a:solidFill>
                  <a:schemeClr val="dk1"/>
                </a:solidFill>
                <a:latin typeface="+mj-lt"/>
                <a:ea typeface="Poppins"/>
                <a:cs typeface="Poppins"/>
                <a:sym typeface="Poppins"/>
              </a:rPr>
              <a:t>Biological properties</a:t>
            </a:r>
            <a:r>
              <a:rPr lang="en-US" sz="1800" baseline="30000" dirty="0">
                <a:solidFill>
                  <a:schemeClr val="dk1"/>
                </a:solidFill>
                <a:latin typeface="+mj-lt"/>
                <a:ea typeface="Poppins"/>
                <a:cs typeface="Poppins"/>
                <a:sym typeface="Poppins"/>
              </a:rPr>
              <a:t> </a:t>
            </a:r>
            <a:endParaRPr sz="1800" baseline="-25000" dirty="0">
              <a:solidFill>
                <a:schemeClr val="dk1"/>
              </a:solidFill>
              <a:latin typeface="+mj-lt"/>
              <a:ea typeface="Poppins"/>
              <a:cs typeface="Poppins"/>
              <a:sym typeface="Poppins"/>
            </a:endParaRPr>
          </a:p>
        </p:txBody>
      </p:sp>
      <p:sp>
        <p:nvSpPr>
          <p:cNvPr id="191" name="Shape 191"/>
          <p:cNvSpPr/>
          <p:nvPr/>
        </p:nvSpPr>
        <p:spPr>
          <a:xfrm>
            <a:off x="1052677" y="974987"/>
            <a:ext cx="3780000" cy="2700000"/>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93" name="Shape 193"/>
          <p:cNvSpPr/>
          <p:nvPr/>
        </p:nvSpPr>
        <p:spPr>
          <a:xfrm>
            <a:off x="1013937" y="1203304"/>
            <a:ext cx="3748340" cy="646331"/>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b="1">
                <a:solidFill>
                  <a:schemeClr val="dk1"/>
                </a:solidFill>
                <a:latin typeface="+mj-lt"/>
                <a:ea typeface="Poppins"/>
                <a:cs typeface="Poppins"/>
                <a:sym typeface="Poppins"/>
              </a:rPr>
              <a:t>Carbon (C) is exchanged </a:t>
            </a:r>
            <a:r>
              <a:rPr lang="en-US" sz="1200">
                <a:solidFill>
                  <a:schemeClr val="dk1"/>
                </a:solidFill>
                <a:latin typeface="+mj-lt"/>
                <a:ea typeface="Poppins"/>
                <a:cs typeface="Poppins"/>
                <a:sym typeface="Poppins"/>
              </a:rPr>
              <a:t>between the hydrosphere (water), geosphere, pedosphere (soil), biosphere and atmosphere </a:t>
            </a:r>
            <a:r>
              <a:rPr lang="en-US" sz="1200" b="1">
                <a:solidFill>
                  <a:schemeClr val="dk1"/>
                </a:solidFill>
                <a:latin typeface="+mj-lt"/>
                <a:ea typeface="Poppins"/>
                <a:cs typeface="Poppins"/>
                <a:sym typeface="Poppins"/>
              </a:rPr>
              <a:t>through various chemical, physical, geological and biological processes. </a:t>
            </a:r>
            <a:endParaRPr sz="1200" b="1">
              <a:solidFill>
                <a:schemeClr val="dk1"/>
              </a:solidFill>
              <a:latin typeface="+mj-lt"/>
              <a:ea typeface="Poppins"/>
              <a:cs typeface="Poppins"/>
              <a:sym typeface="Poppins"/>
            </a:endParaRPr>
          </a:p>
        </p:txBody>
      </p:sp>
      <p:sp>
        <p:nvSpPr>
          <p:cNvPr id="194" name="Shape 194"/>
          <p:cNvSpPr/>
          <p:nvPr/>
        </p:nvSpPr>
        <p:spPr>
          <a:xfrm>
            <a:off x="4946141" y="1027483"/>
            <a:ext cx="3780000" cy="2654580"/>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96" name="Shape 196"/>
          <p:cNvSpPr/>
          <p:nvPr/>
        </p:nvSpPr>
        <p:spPr>
          <a:xfrm>
            <a:off x="5004364" y="1236072"/>
            <a:ext cx="3714593" cy="646331"/>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b="1" dirty="0">
                <a:solidFill>
                  <a:schemeClr val="dk1"/>
                </a:solidFill>
                <a:latin typeface="+mj-lt"/>
                <a:ea typeface="Poppins"/>
                <a:cs typeface="Poppins"/>
                <a:sym typeface="Poppins"/>
              </a:rPr>
              <a:t>The nitrogen (N) cycle </a:t>
            </a:r>
            <a:r>
              <a:rPr lang="en-US" sz="1200" dirty="0">
                <a:solidFill>
                  <a:schemeClr val="dk1"/>
                </a:solidFill>
                <a:latin typeface="+mj-lt"/>
                <a:ea typeface="Poppins"/>
                <a:cs typeface="Poppins"/>
                <a:sym typeface="Poppins"/>
              </a:rPr>
              <a:t>refers to the soil properties related to the </a:t>
            </a:r>
            <a:r>
              <a:rPr lang="en-US" sz="1200" b="1" dirty="0">
                <a:solidFill>
                  <a:schemeClr val="dk1"/>
                </a:solidFill>
                <a:latin typeface="+mj-lt"/>
                <a:ea typeface="Poppins"/>
                <a:cs typeface="Poppins"/>
                <a:sym typeface="Poppins"/>
              </a:rPr>
              <a:t>biological activity </a:t>
            </a:r>
            <a:r>
              <a:rPr lang="en-US" sz="1200" dirty="0">
                <a:solidFill>
                  <a:schemeClr val="dk1"/>
                </a:solidFill>
                <a:latin typeface="+mj-lt"/>
                <a:ea typeface="Poppins"/>
                <a:cs typeface="Poppins"/>
                <a:sym typeface="Poppins"/>
              </a:rPr>
              <a:t>in the soil (e.g. bacteria, fungi, earthworms, nematodes, arthropods). </a:t>
            </a:r>
            <a:endParaRPr sz="1200" dirty="0">
              <a:solidFill>
                <a:schemeClr val="dk1"/>
              </a:solidFill>
              <a:latin typeface="+mj-lt"/>
              <a:ea typeface="Poppins"/>
              <a:cs typeface="Poppins"/>
              <a:sym typeface="Poppins"/>
            </a:endParaRPr>
          </a:p>
        </p:txBody>
      </p:sp>
      <p:sp>
        <p:nvSpPr>
          <p:cNvPr id="197" name="Shape 197"/>
          <p:cNvSpPr/>
          <p:nvPr/>
        </p:nvSpPr>
        <p:spPr>
          <a:xfrm>
            <a:off x="8211728" y="2103133"/>
            <a:ext cx="13500" cy="18000"/>
          </a:xfrm>
          <a:prstGeom prst="ellipse">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98" name="Shape 198"/>
          <p:cNvSpPr/>
          <p:nvPr/>
        </p:nvSpPr>
        <p:spPr>
          <a:xfrm>
            <a:off x="720472" y="908720"/>
            <a:ext cx="8100000" cy="3089414"/>
          </a:xfrm>
          <a:prstGeom prst="rect">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mj-lt"/>
              <a:ea typeface="Calibri"/>
              <a:cs typeface="Calibri"/>
              <a:sym typeface="Calibri"/>
            </a:endParaRPr>
          </a:p>
        </p:txBody>
      </p:sp>
      <p:sp>
        <p:nvSpPr>
          <p:cNvPr id="199" name="Shape 199"/>
          <p:cNvSpPr txBox="1"/>
          <p:nvPr/>
        </p:nvSpPr>
        <p:spPr>
          <a:xfrm>
            <a:off x="739589" y="3690357"/>
            <a:ext cx="8055431"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1" dirty="0">
                <a:solidFill>
                  <a:schemeClr val="dk1"/>
                </a:solidFill>
                <a:latin typeface="+mj-lt"/>
                <a:ea typeface="Poppins"/>
                <a:cs typeface="Poppins"/>
                <a:sym typeface="Poppins"/>
              </a:rPr>
              <a:t>Source: </a:t>
            </a:r>
            <a:r>
              <a:rPr lang="en-US" sz="1200" u="sng" dirty="0">
                <a:solidFill>
                  <a:schemeClr val="hlink"/>
                </a:solidFill>
                <a:latin typeface="+mj-lt"/>
                <a:ea typeface="Poppins"/>
                <a:cs typeface="Poppins"/>
                <a:sym typeface="Poppins"/>
                <a:hlinkClick r:id="rId4"/>
              </a:rPr>
              <a:t>http://www.fao.org/soils-portal/en/</a:t>
            </a:r>
            <a:endParaRPr sz="1200" b="1" dirty="0">
              <a:solidFill>
                <a:schemeClr val="dk1"/>
              </a:solidFill>
              <a:latin typeface="+mj-lt"/>
              <a:ea typeface="Poppins"/>
              <a:cs typeface="Poppins"/>
              <a:sym typeface="Poppins"/>
            </a:endParaRPr>
          </a:p>
        </p:txBody>
      </p:sp>
      <p:pic>
        <p:nvPicPr>
          <p:cNvPr id="200" name="Shape 200"/>
          <p:cNvPicPr preferRelativeResize="0"/>
          <p:nvPr/>
        </p:nvPicPr>
        <p:blipFill rotWithShape="1">
          <a:blip r:embed="rId5">
            <a:alphaModFix/>
          </a:blip>
          <a:srcRect/>
          <a:stretch/>
        </p:blipFill>
        <p:spPr>
          <a:xfrm>
            <a:off x="2148911" y="1772985"/>
            <a:ext cx="1587536" cy="1284539"/>
          </a:xfrm>
          <a:prstGeom prst="rect">
            <a:avLst/>
          </a:prstGeom>
          <a:noFill/>
          <a:ln>
            <a:noFill/>
          </a:ln>
        </p:spPr>
      </p:pic>
      <p:sp>
        <p:nvSpPr>
          <p:cNvPr id="201" name="Shape 201"/>
          <p:cNvSpPr/>
          <p:nvPr/>
        </p:nvSpPr>
        <p:spPr>
          <a:xfrm>
            <a:off x="4948014" y="3078716"/>
            <a:ext cx="3805545" cy="646331"/>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a:solidFill>
                  <a:schemeClr val="dk1"/>
                </a:solidFill>
                <a:latin typeface="+mj-lt"/>
                <a:ea typeface="Poppins"/>
                <a:cs typeface="Poppins"/>
                <a:sym typeface="Poppins"/>
              </a:rPr>
              <a:t>Nitrogen (and carbon) is an important component of organic matter. </a:t>
            </a:r>
            <a:r>
              <a:rPr lang="en-US" sz="1200" b="1">
                <a:solidFill>
                  <a:schemeClr val="dk1"/>
                </a:solidFill>
                <a:latin typeface="+mj-lt"/>
                <a:ea typeface="Poppins"/>
                <a:cs typeface="Poppins"/>
                <a:sym typeface="Poppins"/>
              </a:rPr>
              <a:t>Soil organisms </a:t>
            </a:r>
            <a:r>
              <a:rPr lang="en-US" sz="1200">
                <a:solidFill>
                  <a:schemeClr val="dk1"/>
                </a:solidFill>
                <a:latin typeface="+mj-lt"/>
                <a:ea typeface="Poppins"/>
                <a:cs typeface="Poppins"/>
                <a:sym typeface="Poppins"/>
              </a:rPr>
              <a:t>decompose organic matter making nutrients available for plants uptake.</a:t>
            </a:r>
            <a:endParaRPr>
              <a:latin typeface="+mj-lt"/>
            </a:endParaRPr>
          </a:p>
        </p:txBody>
      </p:sp>
      <p:sp>
        <p:nvSpPr>
          <p:cNvPr id="202" name="Shape 202"/>
          <p:cNvSpPr/>
          <p:nvPr/>
        </p:nvSpPr>
        <p:spPr>
          <a:xfrm>
            <a:off x="1061973" y="3079893"/>
            <a:ext cx="3770444" cy="646331"/>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1200">
                <a:solidFill>
                  <a:schemeClr val="dk1"/>
                </a:solidFill>
                <a:latin typeface="+mj-lt"/>
                <a:ea typeface="Poppins"/>
                <a:cs typeface="Poppins"/>
                <a:sym typeface="Poppins"/>
              </a:rPr>
              <a:t>Carbon (and nitrogen) is an important component of organic matter. </a:t>
            </a:r>
            <a:r>
              <a:rPr lang="en-US" sz="1200" b="1">
                <a:solidFill>
                  <a:schemeClr val="dk1"/>
                </a:solidFill>
                <a:latin typeface="+mj-lt"/>
                <a:ea typeface="Poppins"/>
                <a:cs typeface="Poppins"/>
                <a:sym typeface="Poppins"/>
              </a:rPr>
              <a:t>Soil organisms </a:t>
            </a:r>
            <a:r>
              <a:rPr lang="en-US" sz="1200">
                <a:solidFill>
                  <a:schemeClr val="dk1"/>
                </a:solidFill>
                <a:latin typeface="+mj-lt"/>
                <a:ea typeface="Poppins"/>
                <a:cs typeface="Poppins"/>
                <a:sym typeface="Poppins"/>
              </a:rPr>
              <a:t>decompose organic matter making nutrients available for plants uptake.</a:t>
            </a:r>
            <a:endParaRPr>
              <a:latin typeface="+mj-lt"/>
            </a:endParaRPr>
          </a:p>
        </p:txBody>
      </p:sp>
      <p:sp>
        <p:nvSpPr>
          <p:cNvPr id="14" name="CasellaDiTesto 13"/>
          <p:cNvSpPr txBox="1"/>
          <p:nvPr/>
        </p:nvSpPr>
        <p:spPr>
          <a:xfrm>
            <a:off x="467544" y="467380"/>
            <a:ext cx="4756815" cy="461665"/>
          </a:xfrm>
          <a:prstGeom prst="rect">
            <a:avLst/>
          </a:prstGeom>
          <a:noFill/>
        </p:spPr>
        <p:txBody>
          <a:bodyPr wrap="none" rtlCol="0">
            <a:spAutoFit/>
          </a:bodyPr>
          <a:lstStyle/>
          <a:p>
            <a:r>
              <a:rPr lang="it-IT" sz="2400" b="1" dirty="0" smtClean="0"/>
              <a:t>Caratteristiche del suolo: Biologiche</a:t>
            </a:r>
            <a:endParaRPr lang="it-IT" sz="2400" b="1" dirty="0"/>
          </a:p>
        </p:txBody>
      </p:sp>
    </p:spTree>
    <p:extLst>
      <p:ext uri="{BB962C8B-B14F-4D97-AF65-F5344CB8AC3E}">
        <p14:creationId xmlns:p14="http://schemas.microsoft.com/office/powerpoint/2010/main" val="3430860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sellaDiTesto 12"/>
          <p:cNvSpPr txBox="1"/>
          <p:nvPr/>
        </p:nvSpPr>
        <p:spPr>
          <a:xfrm>
            <a:off x="35496" y="980728"/>
            <a:ext cx="9036496" cy="923330"/>
          </a:xfrm>
          <a:prstGeom prst="rect">
            <a:avLst/>
          </a:prstGeom>
          <a:noFill/>
        </p:spPr>
        <p:txBody>
          <a:bodyPr wrap="square" rtlCol="0">
            <a:spAutoFit/>
          </a:bodyPr>
          <a:lstStyle/>
          <a:p>
            <a:r>
              <a:rPr lang="it-IT" b="1" dirty="0" smtClean="0"/>
              <a:t>Campioni di terreno analizzati nel laboratorio Minoprio Analisi e Certificazioni S.r.l. : </a:t>
            </a:r>
          </a:p>
          <a:p>
            <a:r>
              <a:rPr lang="it-IT" b="1" dirty="0" smtClean="0"/>
              <a:t>1.</a:t>
            </a:r>
            <a:r>
              <a:rPr lang="it-IT" dirty="0" smtClean="0"/>
              <a:t> Terreno originale (2014), </a:t>
            </a:r>
            <a:r>
              <a:rPr lang="it-IT" b="1" dirty="0" smtClean="0"/>
              <a:t>2.</a:t>
            </a:r>
            <a:r>
              <a:rPr lang="it-IT" dirty="0" smtClean="0"/>
              <a:t> Zona oasi originale (2019), </a:t>
            </a:r>
            <a:r>
              <a:rPr lang="it-IT" b="1" dirty="0" smtClean="0"/>
              <a:t>3. </a:t>
            </a:r>
            <a:r>
              <a:rPr lang="it-IT" dirty="0" smtClean="0"/>
              <a:t>Zona oasi lavorata (2019), </a:t>
            </a:r>
            <a:r>
              <a:rPr lang="it-IT" b="1" dirty="0" smtClean="0"/>
              <a:t>4.  </a:t>
            </a:r>
            <a:r>
              <a:rPr lang="it-IT" dirty="0" smtClean="0"/>
              <a:t>Zona Orto 3 (2019), </a:t>
            </a:r>
            <a:r>
              <a:rPr lang="it-IT" b="1" dirty="0" smtClean="0"/>
              <a:t>5. </a:t>
            </a:r>
            <a:r>
              <a:rPr lang="it-IT" dirty="0" smtClean="0"/>
              <a:t>Zona Orto 1+2 (2019), </a:t>
            </a:r>
            <a:r>
              <a:rPr lang="it-IT" b="1" dirty="0" smtClean="0"/>
              <a:t>A. </a:t>
            </a:r>
            <a:r>
              <a:rPr lang="it-IT" dirty="0" smtClean="0"/>
              <a:t>Zona oasi nuova (2019)</a:t>
            </a:r>
            <a:endParaRPr lang="it-IT" dirty="0"/>
          </a:p>
        </p:txBody>
      </p:sp>
      <p:sp>
        <p:nvSpPr>
          <p:cNvPr id="7" name="Titolo 1"/>
          <p:cNvSpPr txBox="1">
            <a:spLocks/>
          </p:cNvSpPr>
          <p:nvPr/>
        </p:nvSpPr>
        <p:spPr>
          <a:xfrm>
            <a:off x="49351" y="326"/>
            <a:ext cx="9036496"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b="1" dirty="0" smtClean="0"/>
              <a:t>Analisi Terreno Parco Segantini: MO, P e Fe</a:t>
            </a:r>
            <a:endParaRPr lang="it-IT" sz="3600" b="1" dirty="0"/>
          </a:p>
        </p:txBody>
      </p:sp>
      <p:graphicFrame>
        <p:nvGraphicFramePr>
          <p:cNvPr id="11" name="Tabella 10"/>
          <p:cNvGraphicFramePr>
            <a:graphicFrameLocks noGrp="1"/>
          </p:cNvGraphicFramePr>
          <p:nvPr>
            <p:extLst>
              <p:ext uri="{D42A27DB-BD31-4B8C-83A1-F6EECF244321}">
                <p14:modId xmlns:p14="http://schemas.microsoft.com/office/powerpoint/2010/main" val="3116219095"/>
              </p:ext>
            </p:extLst>
          </p:nvPr>
        </p:nvGraphicFramePr>
        <p:xfrm>
          <a:off x="35493" y="2177154"/>
          <a:ext cx="9045301" cy="2149780"/>
        </p:xfrm>
        <a:graphic>
          <a:graphicData uri="http://schemas.openxmlformats.org/drawingml/2006/table">
            <a:tbl>
              <a:tblPr/>
              <a:tblGrid>
                <a:gridCol w="4010370"/>
                <a:gridCol w="692438"/>
                <a:gridCol w="692438"/>
                <a:gridCol w="692438"/>
                <a:gridCol w="692438"/>
                <a:gridCol w="692438"/>
                <a:gridCol w="692438"/>
                <a:gridCol w="880303"/>
              </a:tblGrid>
              <a:tr h="544688">
                <a:tc>
                  <a:txBody>
                    <a:bodyPr/>
                    <a:lstStyle/>
                    <a:p>
                      <a:pPr algn="ctr" rtl="0" fontAlgn="ctr"/>
                      <a:r>
                        <a:rPr lang="it-IT" sz="2400" b="1" i="0" u="none" strike="noStrike" dirty="0">
                          <a:solidFill>
                            <a:srgbClr val="000000"/>
                          </a:solidFill>
                          <a:effectLst/>
                          <a:latin typeface="Calibri"/>
                        </a:rPr>
                        <a:t>Analisi</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dirty="0">
                          <a:solidFill>
                            <a:srgbClr val="000000"/>
                          </a:solidFill>
                          <a:effectLst/>
                          <a:latin typeface="Calibri"/>
                        </a:rPr>
                        <a:t>Pareri</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8E4BC"/>
                    </a:solidFill>
                  </a:tcPr>
                </a:tc>
              </a:tr>
              <a:tr h="401273">
                <a:tc>
                  <a:txBody>
                    <a:bodyPr/>
                    <a:lstStyle/>
                    <a:p>
                      <a:pPr algn="l" rtl="0" fontAlgn="b"/>
                      <a:r>
                        <a:rPr lang="it-IT" sz="1800" b="0" i="0" u="none" strike="noStrike" dirty="0">
                          <a:solidFill>
                            <a:srgbClr val="000000"/>
                          </a:solidFill>
                          <a:effectLst/>
                          <a:latin typeface="Calibri"/>
                        </a:rPr>
                        <a:t>sostanza organica (da calcolo) (g/kg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14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32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57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83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79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21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sng" strike="noStrike">
                          <a:solidFill>
                            <a:srgbClr val="000000"/>
                          </a:solidFill>
                          <a:effectLst/>
                          <a:latin typeface="Calibri"/>
                        </a:rPr>
                        <a:t>&gt;</a:t>
                      </a:r>
                      <a:r>
                        <a:rPr lang="it-IT" sz="2000" b="0" i="0" u="none" strike="noStrike">
                          <a:solidFill>
                            <a:srgbClr val="000000"/>
                          </a:solidFill>
                          <a:effectLst/>
                          <a:latin typeface="Calibri"/>
                        </a:rPr>
                        <a:t>20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401273">
                <a:tc>
                  <a:txBody>
                    <a:bodyPr/>
                    <a:lstStyle/>
                    <a:p>
                      <a:pPr algn="l" rtl="0" fontAlgn="b"/>
                      <a:r>
                        <a:rPr lang="pt-BR" sz="1800" b="0" i="0" u="none" strike="noStrike" dirty="0" err="1">
                          <a:solidFill>
                            <a:srgbClr val="000000"/>
                          </a:solidFill>
                          <a:effectLst/>
                          <a:latin typeface="Calibri"/>
                        </a:rPr>
                        <a:t>carbonio</a:t>
                      </a:r>
                      <a:r>
                        <a:rPr lang="pt-BR" sz="1800" b="0" i="0" u="none" strike="noStrike" dirty="0">
                          <a:solidFill>
                            <a:srgbClr val="000000"/>
                          </a:solidFill>
                          <a:effectLst/>
                          <a:latin typeface="Calibri"/>
                        </a:rPr>
                        <a:t> </a:t>
                      </a:r>
                      <a:r>
                        <a:rPr lang="pt-BR" sz="1800" b="0" i="0" u="none" strike="noStrike" dirty="0" err="1">
                          <a:solidFill>
                            <a:srgbClr val="000000"/>
                          </a:solidFill>
                          <a:effectLst/>
                          <a:latin typeface="Calibri"/>
                        </a:rPr>
                        <a:t>organico</a:t>
                      </a:r>
                      <a:r>
                        <a:rPr lang="pt-BR" sz="1800" b="0" i="0" u="none" strike="noStrike" dirty="0">
                          <a:solidFill>
                            <a:srgbClr val="000000"/>
                          </a:solidFill>
                          <a:effectLst/>
                          <a:latin typeface="Calibri"/>
                        </a:rPr>
                        <a:t> (Dumas) (g/kg </a:t>
                      </a:r>
                      <a:r>
                        <a:rPr lang="pt-BR" sz="1800" b="0" i="0" u="none" strike="noStrike" dirty="0" err="1">
                          <a:solidFill>
                            <a:srgbClr val="000000"/>
                          </a:solidFill>
                          <a:effectLst/>
                          <a:latin typeface="Calibri"/>
                        </a:rPr>
                        <a:t>s.s.</a:t>
                      </a:r>
                      <a:r>
                        <a:rPr lang="pt-BR" sz="1800" b="0" i="0" u="none" strike="noStrike" dirty="0">
                          <a:solidFill>
                            <a:srgbClr val="000000"/>
                          </a:solidFill>
                          <a:effectLst/>
                          <a:latin typeface="Calibri"/>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8</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19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33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48</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46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12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401273">
                <a:tc>
                  <a:txBody>
                    <a:bodyPr/>
                    <a:lstStyle/>
                    <a:p>
                      <a:pPr algn="l" rtl="0" fontAlgn="b"/>
                      <a:r>
                        <a:rPr lang="it-IT" sz="1800" b="0" i="0" u="none" strike="noStrike" dirty="0">
                          <a:solidFill>
                            <a:srgbClr val="000000"/>
                          </a:solidFill>
                          <a:effectLst/>
                          <a:latin typeface="Calibri"/>
                        </a:rPr>
                        <a:t>azoto totale (g/kg </a:t>
                      </a:r>
                      <a:r>
                        <a:rPr lang="it-IT" sz="1800" b="0" i="0" u="none" strike="noStrike" dirty="0" err="1">
                          <a:solidFill>
                            <a:srgbClr val="000000"/>
                          </a:solidFill>
                          <a:effectLst/>
                          <a:latin typeface="Calibri"/>
                        </a:rPr>
                        <a:t>s.s.</a:t>
                      </a:r>
                      <a:r>
                        <a:rPr lang="it-IT" sz="1800" b="0" i="0" u="none" strike="noStrike" dirty="0">
                          <a:solidFill>
                            <a:srgbClr val="000000"/>
                          </a:solidFill>
                          <a:effectLst/>
                          <a:latin typeface="Calibri"/>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0,9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2,0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3,1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4,0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3,9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1,1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sng" strike="noStrike" dirty="0">
                          <a:solidFill>
                            <a:srgbClr val="000000"/>
                          </a:solidFill>
                          <a:effectLst/>
                          <a:latin typeface="Calibri"/>
                        </a:rPr>
                        <a:t>&gt;</a:t>
                      </a:r>
                      <a:r>
                        <a:rPr lang="it-IT" sz="2000" b="0" i="0" u="none" strike="noStrike" dirty="0">
                          <a:solidFill>
                            <a:srgbClr val="000000"/>
                          </a:solidFill>
                          <a:effectLst/>
                          <a:latin typeface="Calibri"/>
                        </a:rPr>
                        <a:t>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r h="401273">
                <a:tc>
                  <a:txBody>
                    <a:bodyPr/>
                    <a:lstStyle/>
                    <a:p>
                      <a:pPr algn="l" rtl="0" fontAlgn="b"/>
                      <a:r>
                        <a:rPr lang="it-IT" sz="1800" b="0" i="0" u="none" strike="noStrike" dirty="0">
                          <a:solidFill>
                            <a:srgbClr val="000000"/>
                          </a:solidFill>
                          <a:effectLst/>
                          <a:latin typeface="Calibri"/>
                        </a:rPr>
                        <a:t>rapporto carbonio/azoto (da calcolo)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rgbClr val="000000"/>
                          </a:solidFill>
                          <a:effectLst/>
                          <a:latin typeface="Calibri"/>
                        </a:rPr>
                        <a:t>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11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12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a:solidFill>
                            <a:schemeClr val="accent3">
                              <a:lumMod val="50000"/>
                            </a:schemeClr>
                          </a:solidFill>
                          <a:effectLst/>
                          <a:latin typeface="Calibri"/>
                        </a:rPr>
                        <a:t>12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11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dirty="0" smtClean="0">
                          <a:solidFill>
                            <a:srgbClr val="000000"/>
                          </a:solidFill>
                          <a:effectLst/>
                          <a:latin typeface="Calibri"/>
                        </a:rPr>
                        <a:t>9-11</a:t>
                      </a:r>
                      <a:endParaRPr lang="it-IT" sz="2000" b="0" i="0" u="none" strike="noStrike" dirty="0">
                        <a:solidFill>
                          <a:srgbClr val="000000"/>
                        </a:solidFill>
                        <a:effectLst/>
                        <a:latin typeface="Calibri"/>
                      </a:endParaRP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BF1DE"/>
                    </a:solidFill>
                  </a:tcPr>
                </a:tc>
              </a:tr>
            </a:tbl>
          </a:graphicData>
        </a:graphic>
      </p:graphicFrame>
    </p:spTree>
    <p:extLst>
      <p:ext uri="{BB962C8B-B14F-4D97-AF65-F5344CB8AC3E}">
        <p14:creationId xmlns:p14="http://schemas.microsoft.com/office/powerpoint/2010/main" val="1101841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484784"/>
            <a:ext cx="7772400" cy="1470025"/>
          </a:xfrm>
        </p:spPr>
        <p:txBody>
          <a:bodyPr/>
          <a:lstStyle/>
          <a:p>
            <a:r>
              <a:rPr lang="it-IT" dirty="0"/>
              <a:t>Impatto Ambientale intervento </a:t>
            </a:r>
            <a:r>
              <a:rPr lang="it-IT" dirty="0" smtClean="0"/>
              <a:t>Parco Segantini</a:t>
            </a:r>
            <a:endParaRPr lang="it-IT" dirty="0"/>
          </a:p>
        </p:txBody>
      </p:sp>
      <p:sp>
        <p:nvSpPr>
          <p:cNvPr id="3" name="Sottotitolo 2"/>
          <p:cNvSpPr>
            <a:spLocks noGrp="1"/>
          </p:cNvSpPr>
          <p:nvPr>
            <p:ph type="subTitle" idx="1"/>
          </p:nvPr>
        </p:nvSpPr>
        <p:spPr>
          <a:xfrm>
            <a:off x="1371600" y="3240559"/>
            <a:ext cx="6400800" cy="1752600"/>
          </a:xfrm>
        </p:spPr>
        <p:txBody>
          <a:bodyPr>
            <a:normAutofit/>
          </a:bodyPr>
          <a:lstStyle/>
          <a:p>
            <a:r>
              <a:rPr lang="de-CH" sz="4400" b="1" dirty="0" smtClean="0"/>
              <a:t>COMPOST</a:t>
            </a:r>
            <a:endParaRPr lang="it-IT" sz="4400" b="1" dirty="0"/>
          </a:p>
        </p:txBody>
      </p:sp>
    </p:spTree>
    <p:extLst>
      <p:ext uri="{BB962C8B-B14F-4D97-AF65-F5344CB8AC3E}">
        <p14:creationId xmlns:p14="http://schemas.microsoft.com/office/powerpoint/2010/main" val="31399532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asellaDiTesto 12"/>
          <p:cNvSpPr txBox="1"/>
          <p:nvPr/>
        </p:nvSpPr>
        <p:spPr>
          <a:xfrm>
            <a:off x="35496" y="980728"/>
            <a:ext cx="9036496" cy="646331"/>
          </a:xfrm>
          <a:prstGeom prst="rect">
            <a:avLst/>
          </a:prstGeom>
          <a:noFill/>
        </p:spPr>
        <p:txBody>
          <a:bodyPr wrap="square" rtlCol="0">
            <a:spAutoFit/>
          </a:bodyPr>
          <a:lstStyle/>
          <a:p>
            <a:r>
              <a:rPr lang="it-IT" b="1" dirty="0" smtClean="0"/>
              <a:t>Compost utilizzato per parco: </a:t>
            </a:r>
            <a:endParaRPr lang="it-IT" b="1" dirty="0" smtClean="0"/>
          </a:p>
          <a:p>
            <a:r>
              <a:rPr lang="it-IT" b="1" dirty="0" smtClean="0"/>
              <a:t>1.</a:t>
            </a:r>
            <a:r>
              <a:rPr lang="it-IT" dirty="0" smtClean="0"/>
              <a:t> </a:t>
            </a:r>
            <a:r>
              <a:rPr lang="it-IT" dirty="0" smtClean="0"/>
              <a:t>Compost AMSA, </a:t>
            </a:r>
            <a:r>
              <a:rPr lang="it-IT" b="1" dirty="0" smtClean="0"/>
              <a:t>2. </a:t>
            </a:r>
            <a:r>
              <a:rPr lang="it-IT" dirty="0" smtClean="0"/>
              <a:t>Terra viva </a:t>
            </a:r>
            <a:r>
              <a:rPr lang="it-IT" dirty="0" smtClean="0"/>
              <a:t>(2019</a:t>
            </a:r>
            <a:r>
              <a:rPr lang="it-IT" dirty="0" smtClean="0"/>
              <a:t>), </a:t>
            </a:r>
            <a:r>
              <a:rPr lang="it-IT" b="1" dirty="0" smtClean="0"/>
              <a:t>3.</a:t>
            </a:r>
            <a:r>
              <a:rPr lang="it-IT" dirty="0" smtClean="0"/>
              <a:t> </a:t>
            </a:r>
            <a:r>
              <a:rPr lang="it-IT" dirty="0"/>
              <a:t>Compost Autoprodotto,</a:t>
            </a:r>
            <a:endParaRPr lang="it-IT" dirty="0"/>
          </a:p>
        </p:txBody>
      </p:sp>
      <p:sp>
        <p:nvSpPr>
          <p:cNvPr id="7" name="Titolo 1"/>
          <p:cNvSpPr txBox="1">
            <a:spLocks/>
          </p:cNvSpPr>
          <p:nvPr/>
        </p:nvSpPr>
        <p:spPr>
          <a:xfrm>
            <a:off x="49351" y="326"/>
            <a:ext cx="9036496"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b="1" dirty="0" smtClean="0"/>
              <a:t>Il compost utilizzato</a:t>
            </a:r>
            <a:endParaRPr lang="it-IT" sz="3600" b="1" dirty="0"/>
          </a:p>
        </p:txBody>
      </p:sp>
      <p:graphicFrame>
        <p:nvGraphicFramePr>
          <p:cNvPr id="2" name="Tabella 1"/>
          <p:cNvGraphicFramePr>
            <a:graphicFrameLocks noGrp="1"/>
          </p:cNvGraphicFramePr>
          <p:nvPr>
            <p:extLst>
              <p:ext uri="{D42A27DB-BD31-4B8C-83A1-F6EECF244321}">
                <p14:modId xmlns:p14="http://schemas.microsoft.com/office/powerpoint/2010/main" val="176807458"/>
              </p:ext>
            </p:extLst>
          </p:nvPr>
        </p:nvGraphicFramePr>
        <p:xfrm>
          <a:off x="251520" y="1772816"/>
          <a:ext cx="4902200" cy="3495675"/>
        </p:xfrm>
        <a:graphic>
          <a:graphicData uri="http://schemas.openxmlformats.org/drawingml/2006/table">
            <a:tbl>
              <a:tblPr/>
              <a:tblGrid>
                <a:gridCol w="3670300"/>
                <a:gridCol w="622300"/>
                <a:gridCol w="609600"/>
              </a:tblGrid>
              <a:tr h="409575">
                <a:tc>
                  <a:txBody>
                    <a:bodyPr/>
                    <a:lstStyle/>
                    <a:p>
                      <a:pPr algn="ctr" rtl="0" fontAlgn="ctr"/>
                      <a:r>
                        <a:rPr lang="it-IT" sz="2400" b="1" i="0" u="none" strike="noStrike">
                          <a:solidFill>
                            <a:srgbClr val="000000"/>
                          </a:solidFill>
                          <a:effectLst/>
                          <a:latin typeface="Calibri"/>
                        </a:rPr>
                        <a:t>Analisi</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1</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c>
                  <a:txBody>
                    <a:bodyPr/>
                    <a:lstStyle/>
                    <a:p>
                      <a:pPr algn="ctr" rtl="0" fontAlgn="ctr"/>
                      <a:r>
                        <a:rPr lang="it-IT" sz="2400" b="1" i="0" u="none" strike="noStrike">
                          <a:solidFill>
                            <a:srgbClr val="000000"/>
                          </a:solidFill>
                          <a:effectLst/>
                          <a:latin typeface="Calibri"/>
                        </a:rPr>
                        <a:t>2</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CE6F1"/>
                    </a:solidFill>
                  </a:tcPr>
                </a:tc>
              </a:tr>
              <a:tr h="342900">
                <a:tc>
                  <a:txBody>
                    <a:bodyPr/>
                    <a:lstStyle/>
                    <a:p>
                      <a:pPr algn="l" rtl="0" fontAlgn="b"/>
                      <a:r>
                        <a:rPr lang="it-IT" sz="1800" b="0" i="0" u="none" strike="noStrike">
                          <a:solidFill>
                            <a:srgbClr val="000000"/>
                          </a:solidFill>
                          <a:effectLst/>
                          <a:latin typeface="Calibri"/>
                        </a:rPr>
                        <a:t>Umidità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50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900">
                <a:tc>
                  <a:txBody>
                    <a:bodyPr/>
                    <a:lstStyle/>
                    <a:p>
                      <a:pPr algn="l" rtl="0" fontAlgn="b"/>
                      <a:r>
                        <a:rPr lang="it-IT" sz="1800" b="0" i="0" u="none" strike="noStrike">
                          <a:solidFill>
                            <a:srgbClr val="000000"/>
                          </a:solidFill>
                          <a:effectLst/>
                          <a:latin typeface="Calibri"/>
                        </a:rPr>
                        <a:t>pH</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8,0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900">
                <a:tc>
                  <a:txBody>
                    <a:bodyPr/>
                    <a:lstStyle/>
                    <a:p>
                      <a:pPr algn="l" rtl="0" fontAlgn="b"/>
                      <a:r>
                        <a:rPr lang="it-IT" sz="1800" b="0" i="0" u="none" strike="noStrike">
                          <a:solidFill>
                            <a:srgbClr val="000000"/>
                          </a:solidFill>
                          <a:effectLst/>
                          <a:latin typeface="Calibri"/>
                        </a:rPr>
                        <a:t>Carbonio organico (C)  (% SS)</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28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900">
                <a:tc>
                  <a:txBody>
                    <a:bodyPr/>
                    <a:lstStyle/>
                    <a:p>
                      <a:pPr algn="l" rtl="0" fontAlgn="b"/>
                      <a:r>
                        <a:rPr lang="it-IT" sz="1800" b="0" i="0" u="none" strike="noStrike">
                          <a:solidFill>
                            <a:srgbClr val="000000"/>
                          </a:solidFill>
                          <a:effectLst/>
                          <a:latin typeface="Calibri"/>
                        </a:rPr>
                        <a:t>Acidi umici e fulvici (HA+FA) (% SS)</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9,3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900">
                <a:tc>
                  <a:txBody>
                    <a:bodyPr/>
                    <a:lstStyle/>
                    <a:p>
                      <a:pPr algn="l" rtl="0" fontAlgn="b"/>
                      <a:r>
                        <a:rPr lang="it-IT" sz="1800" b="0" i="0" u="none" strike="noStrike">
                          <a:solidFill>
                            <a:srgbClr val="000000"/>
                          </a:solidFill>
                          <a:effectLst/>
                          <a:latin typeface="Calibri"/>
                        </a:rPr>
                        <a:t>Azoto totale (N)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2,1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900">
                <a:tc>
                  <a:txBody>
                    <a:bodyPr/>
                    <a:lstStyle/>
                    <a:p>
                      <a:pPr algn="l" rtl="0" fontAlgn="b"/>
                      <a:r>
                        <a:rPr lang="it-IT" sz="1800" b="0" i="0" u="none" strike="noStrike">
                          <a:solidFill>
                            <a:srgbClr val="000000"/>
                          </a:solidFill>
                          <a:effectLst/>
                          <a:latin typeface="Calibri"/>
                        </a:rPr>
                        <a:t>Azoto organico (N)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2,0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900">
                <a:tc>
                  <a:txBody>
                    <a:bodyPr/>
                    <a:lstStyle/>
                    <a:p>
                      <a:pPr algn="l" rtl="0" fontAlgn="b"/>
                      <a:r>
                        <a:rPr lang="it-IT" sz="1800" b="0" i="0" u="none" strike="noStrike">
                          <a:solidFill>
                            <a:srgbClr val="000000"/>
                          </a:solidFill>
                          <a:effectLst/>
                          <a:latin typeface="Calibri"/>
                        </a:rPr>
                        <a:t>Rapporto carbono-azoto (C/N)</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13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900">
                <a:tc>
                  <a:txBody>
                    <a:bodyPr/>
                    <a:lstStyle/>
                    <a:p>
                      <a:pPr algn="l" rtl="0" fontAlgn="b"/>
                      <a:r>
                        <a:rPr lang="it-IT" sz="1800" b="0" i="0" u="none" strike="noStrike">
                          <a:solidFill>
                            <a:srgbClr val="000000"/>
                          </a:solidFill>
                          <a:effectLst/>
                          <a:latin typeface="Calibri"/>
                        </a:rPr>
                        <a:t>Conducibilità (dS/m)</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a:solidFill>
                            <a:srgbClr val="000000"/>
                          </a:solidFill>
                          <a:effectLst/>
                          <a:latin typeface="Calibri"/>
                        </a:rPr>
                        <a:t>0,5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342900">
                <a:tc>
                  <a:txBody>
                    <a:bodyPr/>
                    <a:lstStyle/>
                    <a:p>
                      <a:pPr algn="l" rtl="0" fontAlgn="b"/>
                      <a:r>
                        <a:rPr lang="it-IT" sz="1800" b="0" i="0" u="none" strike="noStrike">
                          <a:solidFill>
                            <a:srgbClr val="000000"/>
                          </a:solidFill>
                          <a:effectLst/>
                          <a:latin typeface="Calibri"/>
                        </a:rPr>
                        <a:t>Sodio (mg/kg SS)</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r" rtl="0" fontAlgn="b"/>
                      <a:r>
                        <a:rPr lang="it-IT" sz="2000" b="0" i="0" u="none" strike="noStrike">
                          <a:solidFill>
                            <a:srgbClr val="000000"/>
                          </a:solidFill>
                          <a:effectLst/>
                          <a:latin typeface="Calibri"/>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c>
                  <a:txBody>
                    <a:bodyPr/>
                    <a:lstStyle/>
                    <a:p>
                      <a:pPr algn="l" rtl="0" fontAlgn="b"/>
                      <a:r>
                        <a:rPr lang="it-IT" sz="2000" b="0" i="0" u="none" strike="noStrike" dirty="0">
                          <a:solidFill>
                            <a:srgbClr val="000000"/>
                          </a:solidFill>
                          <a:effectLst/>
                          <a:latin typeface="Calibri"/>
                        </a:rPr>
                        <a:t>290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bl>
          </a:graphicData>
        </a:graphic>
      </p:graphicFrame>
    </p:spTree>
    <p:extLst>
      <p:ext uri="{BB962C8B-B14F-4D97-AF65-F5344CB8AC3E}">
        <p14:creationId xmlns:p14="http://schemas.microsoft.com/office/powerpoint/2010/main" val="9658346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7704" y="1484785"/>
            <a:ext cx="5544616" cy="2269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olo 1"/>
          <p:cNvSpPr txBox="1">
            <a:spLocks/>
          </p:cNvSpPr>
          <p:nvPr/>
        </p:nvSpPr>
        <p:spPr>
          <a:xfrm>
            <a:off x="49351" y="326"/>
            <a:ext cx="9036496"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3600" b="1" dirty="0" smtClean="0"/>
              <a:t>Proposta area compost</a:t>
            </a:r>
            <a:endParaRPr lang="it-IT" sz="3600" b="1" dirty="0"/>
          </a:p>
        </p:txBody>
      </p:sp>
      <p:sp>
        <p:nvSpPr>
          <p:cNvPr id="3" name="CasellaDiTesto 2"/>
          <p:cNvSpPr txBox="1"/>
          <p:nvPr/>
        </p:nvSpPr>
        <p:spPr>
          <a:xfrm>
            <a:off x="467544" y="980728"/>
            <a:ext cx="2160240" cy="1754326"/>
          </a:xfrm>
          <a:prstGeom prst="rect">
            <a:avLst/>
          </a:prstGeom>
          <a:noFill/>
          <a:ln>
            <a:solidFill>
              <a:schemeClr val="tx1"/>
            </a:solidFill>
          </a:ln>
        </p:spPr>
        <p:txBody>
          <a:bodyPr wrap="square" rtlCol="0">
            <a:spAutoFit/>
          </a:bodyPr>
          <a:lstStyle/>
          <a:p>
            <a:pPr algn="ctr"/>
            <a:r>
              <a:rPr lang="it-IT" dirty="0" smtClean="0"/>
              <a:t>C	N</a:t>
            </a:r>
          </a:p>
          <a:p>
            <a:r>
              <a:rPr lang="it-IT" dirty="0" smtClean="0"/>
              <a:t>     25-30    /     1</a:t>
            </a:r>
          </a:p>
          <a:p>
            <a:r>
              <a:rPr lang="it-IT" dirty="0" smtClean="0"/>
              <a:t>	 </a:t>
            </a:r>
          </a:p>
          <a:p>
            <a:r>
              <a:rPr lang="it-IT" dirty="0" smtClean="0"/>
              <a:t>Grano	Legumine</a:t>
            </a:r>
          </a:p>
          <a:p>
            <a:r>
              <a:rPr lang="it-IT" dirty="0" smtClean="0"/>
              <a:t>Mais	Sovescio</a:t>
            </a:r>
          </a:p>
          <a:p>
            <a:r>
              <a:rPr lang="it-IT" dirty="0" smtClean="0"/>
              <a:t>Segale	</a:t>
            </a:r>
            <a:endParaRPr lang="it-IT" dirty="0"/>
          </a:p>
        </p:txBody>
      </p:sp>
      <p:sp>
        <p:nvSpPr>
          <p:cNvPr id="6" name="CasellaDiTesto 5"/>
          <p:cNvSpPr txBox="1"/>
          <p:nvPr/>
        </p:nvSpPr>
        <p:spPr>
          <a:xfrm>
            <a:off x="6372200" y="1196752"/>
            <a:ext cx="2160240" cy="1477328"/>
          </a:xfrm>
          <a:prstGeom prst="rect">
            <a:avLst/>
          </a:prstGeom>
          <a:noFill/>
          <a:ln>
            <a:solidFill>
              <a:schemeClr val="tx1"/>
            </a:solidFill>
          </a:ln>
        </p:spPr>
        <p:txBody>
          <a:bodyPr wrap="square" rtlCol="0">
            <a:spAutoFit/>
          </a:bodyPr>
          <a:lstStyle/>
          <a:p>
            <a:pPr algn="ctr"/>
            <a:r>
              <a:rPr lang="it-IT" dirty="0" smtClean="0"/>
              <a:t>Secco	Verde</a:t>
            </a:r>
          </a:p>
          <a:p>
            <a:pPr algn="ctr"/>
            <a:r>
              <a:rPr lang="it-IT" dirty="0" smtClean="0"/>
              <a:t>1/3	1/3</a:t>
            </a:r>
          </a:p>
          <a:p>
            <a:pPr algn="ctr"/>
            <a:r>
              <a:rPr lang="it-IT" dirty="0" smtClean="0"/>
              <a:t>Terreno ricco in microorganismi</a:t>
            </a:r>
          </a:p>
          <a:p>
            <a:pPr algn="ctr"/>
            <a:r>
              <a:rPr lang="it-IT" dirty="0" smtClean="0"/>
              <a:t>1/3</a:t>
            </a:r>
            <a:endParaRPr lang="it-IT" dirty="0"/>
          </a:p>
        </p:txBody>
      </p:sp>
      <p:pic>
        <p:nvPicPr>
          <p:cNvPr id="2057"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952" y="980728"/>
            <a:ext cx="932743" cy="787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sellaDiTesto 3"/>
          <p:cNvSpPr txBox="1"/>
          <p:nvPr/>
        </p:nvSpPr>
        <p:spPr>
          <a:xfrm>
            <a:off x="35496" y="3789040"/>
            <a:ext cx="1080120" cy="2031325"/>
          </a:xfrm>
          <a:prstGeom prst="rect">
            <a:avLst/>
          </a:prstGeom>
          <a:solidFill>
            <a:schemeClr val="accent3">
              <a:lumMod val="40000"/>
              <a:lumOff val="60000"/>
            </a:schemeClr>
          </a:solidFill>
          <a:ln>
            <a:solidFill>
              <a:schemeClr val="tx1"/>
            </a:solidFill>
          </a:ln>
        </p:spPr>
        <p:txBody>
          <a:bodyPr wrap="square" rtlCol="0">
            <a:spAutoFit/>
          </a:bodyPr>
          <a:lstStyle/>
          <a:p>
            <a:pPr algn="ctr"/>
            <a:r>
              <a:rPr lang="it-IT" dirty="0" smtClean="0"/>
              <a:t>Zona </a:t>
            </a:r>
          </a:p>
          <a:p>
            <a:pPr algn="ctr"/>
            <a:r>
              <a:rPr lang="it-IT" dirty="0" smtClean="0"/>
              <a:t>raccolta</a:t>
            </a:r>
          </a:p>
          <a:p>
            <a:pPr algn="ctr"/>
            <a:endParaRPr lang="it-IT" dirty="0" smtClean="0"/>
          </a:p>
          <a:p>
            <a:pPr algn="ctr"/>
            <a:endParaRPr lang="de-CH" dirty="0" smtClean="0"/>
          </a:p>
          <a:p>
            <a:pPr algn="ctr"/>
            <a:endParaRPr lang="de-CH" dirty="0"/>
          </a:p>
          <a:p>
            <a:pPr algn="ctr"/>
            <a:endParaRPr lang="it-IT" dirty="0" smtClean="0"/>
          </a:p>
          <a:p>
            <a:pPr algn="ctr"/>
            <a:endParaRPr lang="it-IT" dirty="0"/>
          </a:p>
        </p:txBody>
      </p:sp>
      <p:sp>
        <p:nvSpPr>
          <p:cNvPr id="15" name="CasellaDiTesto 14"/>
          <p:cNvSpPr txBox="1"/>
          <p:nvPr/>
        </p:nvSpPr>
        <p:spPr>
          <a:xfrm>
            <a:off x="1187624" y="3789040"/>
            <a:ext cx="1080120" cy="2031325"/>
          </a:xfrm>
          <a:prstGeom prst="rect">
            <a:avLst/>
          </a:prstGeom>
          <a:solidFill>
            <a:schemeClr val="accent6">
              <a:lumMod val="20000"/>
              <a:lumOff val="80000"/>
            </a:schemeClr>
          </a:solidFill>
          <a:ln>
            <a:solidFill>
              <a:schemeClr val="tx1"/>
            </a:solidFill>
          </a:ln>
        </p:spPr>
        <p:txBody>
          <a:bodyPr wrap="square" rtlCol="0">
            <a:spAutoFit/>
          </a:bodyPr>
          <a:lstStyle/>
          <a:p>
            <a:pPr algn="ctr"/>
            <a:r>
              <a:rPr lang="it-IT" dirty="0" smtClean="0"/>
              <a:t>Zona </a:t>
            </a:r>
          </a:p>
          <a:p>
            <a:pPr algn="ctr"/>
            <a:r>
              <a:rPr lang="it-IT" dirty="0" smtClean="0"/>
              <a:t>compost</a:t>
            </a:r>
          </a:p>
          <a:p>
            <a:pPr algn="ctr"/>
            <a:endParaRPr lang="it-IT" dirty="0" smtClean="0"/>
          </a:p>
          <a:p>
            <a:pPr algn="ctr"/>
            <a:endParaRPr lang="de-CH" dirty="0" smtClean="0"/>
          </a:p>
          <a:p>
            <a:pPr algn="ctr"/>
            <a:endParaRPr lang="de-CH" dirty="0"/>
          </a:p>
          <a:p>
            <a:pPr algn="ctr"/>
            <a:endParaRPr lang="it-IT" dirty="0" smtClean="0"/>
          </a:p>
          <a:p>
            <a:pPr algn="ctr"/>
            <a:endParaRPr lang="it-IT" dirty="0"/>
          </a:p>
        </p:txBody>
      </p:sp>
      <p:sp>
        <p:nvSpPr>
          <p:cNvPr id="16" name="CasellaDiTesto 15"/>
          <p:cNvSpPr txBox="1"/>
          <p:nvPr/>
        </p:nvSpPr>
        <p:spPr>
          <a:xfrm>
            <a:off x="2339752" y="3789040"/>
            <a:ext cx="1080120" cy="2031325"/>
          </a:xfrm>
          <a:prstGeom prst="rect">
            <a:avLst/>
          </a:prstGeom>
          <a:solidFill>
            <a:schemeClr val="bg1">
              <a:lumMod val="95000"/>
            </a:schemeClr>
          </a:solidFill>
          <a:ln>
            <a:solidFill>
              <a:schemeClr val="tx1"/>
            </a:solidFill>
          </a:ln>
        </p:spPr>
        <p:txBody>
          <a:bodyPr wrap="square" rtlCol="0">
            <a:spAutoFit/>
          </a:bodyPr>
          <a:lstStyle/>
          <a:p>
            <a:pPr algn="ctr"/>
            <a:r>
              <a:rPr lang="it-IT" dirty="0" smtClean="0"/>
              <a:t>Compost </a:t>
            </a:r>
          </a:p>
          <a:p>
            <a:pPr algn="ctr"/>
            <a:r>
              <a:rPr lang="it-IT" dirty="0" smtClean="0"/>
              <a:t>girato</a:t>
            </a:r>
          </a:p>
          <a:p>
            <a:pPr algn="ctr"/>
            <a:endParaRPr lang="it-IT" dirty="0" smtClean="0"/>
          </a:p>
          <a:p>
            <a:pPr algn="ctr"/>
            <a:endParaRPr lang="it-IT" dirty="0" smtClean="0"/>
          </a:p>
          <a:p>
            <a:pPr algn="ctr"/>
            <a:endParaRPr lang="de-CH" dirty="0" smtClean="0"/>
          </a:p>
          <a:p>
            <a:pPr algn="ctr"/>
            <a:endParaRPr lang="de-CH" dirty="0"/>
          </a:p>
          <a:p>
            <a:pPr algn="ctr"/>
            <a:endParaRPr lang="it-IT" dirty="0"/>
          </a:p>
        </p:txBody>
      </p:sp>
      <p:sp>
        <p:nvSpPr>
          <p:cNvPr id="17" name="CasellaDiTesto 16"/>
          <p:cNvSpPr txBox="1"/>
          <p:nvPr/>
        </p:nvSpPr>
        <p:spPr>
          <a:xfrm>
            <a:off x="3491880" y="3789040"/>
            <a:ext cx="1080120" cy="2031325"/>
          </a:xfrm>
          <a:prstGeom prst="rect">
            <a:avLst/>
          </a:prstGeom>
          <a:solidFill>
            <a:schemeClr val="bg2">
              <a:lumMod val="90000"/>
            </a:schemeClr>
          </a:solidFill>
          <a:ln>
            <a:solidFill>
              <a:schemeClr val="tx1"/>
            </a:solidFill>
          </a:ln>
        </p:spPr>
        <p:txBody>
          <a:bodyPr wrap="square" rtlCol="0">
            <a:spAutoFit/>
          </a:bodyPr>
          <a:lstStyle/>
          <a:p>
            <a:pPr algn="ctr"/>
            <a:r>
              <a:rPr lang="it-IT" dirty="0" smtClean="0"/>
              <a:t>Compost </a:t>
            </a:r>
          </a:p>
          <a:p>
            <a:pPr algn="ctr"/>
            <a:r>
              <a:rPr lang="it-IT" dirty="0" smtClean="0"/>
              <a:t>finito</a:t>
            </a:r>
          </a:p>
          <a:p>
            <a:pPr algn="ctr"/>
            <a:endParaRPr lang="it-IT" dirty="0" smtClean="0"/>
          </a:p>
          <a:p>
            <a:pPr algn="ctr"/>
            <a:endParaRPr lang="de-CH" dirty="0" smtClean="0"/>
          </a:p>
          <a:p>
            <a:pPr algn="ctr"/>
            <a:endParaRPr lang="de-CH" dirty="0"/>
          </a:p>
          <a:p>
            <a:pPr algn="ctr"/>
            <a:endParaRPr lang="it-IT" dirty="0" smtClean="0"/>
          </a:p>
          <a:p>
            <a:pPr algn="ctr"/>
            <a:endParaRPr lang="it-IT" dirty="0"/>
          </a:p>
        </p:txBody>
      </p:sp>
      <p:sp>
        <p:nvSpPr>
          <p:cNvPr id="5" name="CasellaDiTesto 4"/>
          <p:cNvSpPr txBox="1"/>
          <p:nvPr/>
        </p:nvSpPr>
        <p:spPr>
          <a:xfrm>
            <a:off x="4644008" y="3717032"/>
            <a:ext cx="4464497" cy="2308324"/>
          </a:xfrm>
          <a:prstGeom prst="rect">
            <a:avLst/>
          </a:prstGeom>
          <a:noFill/>
        </p:spPr>
        <p:txBody>
          <a:bodyPr wrap="square" rtlCol="0">
            <a:spAutoFit/>
          </a:bodyPr>
          <a:lstStyle/>
          <a:p>
            <a:r>
              <a:rPr lang="it-IT" sz="1600" dirty="0" smtClean="0"/>
              <a:t>-Superficie 8-10% di quella coltivata</a:t>
            </a:r>
          </a:p>
          <a:p>
            <a:r>
              <a:rPr lang="de-CH" sz="1600" dirty="0" smtClean="0"/>
              <a:t>-</a:t>
            </a:r>
            <a:r>
              <a:rPr lang="de-CH" sz="1600" dirty="0" err="1" smtClean="0"/>
              <a:t>Vicino</a:t>
            </a:r>
            <a:r>
              <a:rPr lang="de-CH" sz="1600" dirty="0" smtClean="0"/>
              <a:t> a </a:t>
            </a:r>
            <a:r>
              <a:rPr lang="de-CH" sz="1600" dirty="0" err="1" smtClean="0"/>
              <a:t>alberi</a:t>
            </a:r>
            <a:r>
              <a:rPr lang="de-CH" sz="1600" dirty="0" smtClean="0"/>
              <a:t> a </a:t>
            </a:r>
            <a:r>
              <a:rPr lang="de-CH" sz="1600" dirty="0" err="1" smtClean="0"/>
              <a:t>foglia</a:t>
            </a:r>
            <a:r>
              <a:rPr lang="de-CH" sz="1600" dirty="0" smtClean="0"/>
              <a:t> </a:t>
            </a:r>
            <a:r>
              <a:rPr lang="de-CH" sz="1600" dirty="0" err="1" smtClean="0"/>
              <a:t>caduca</a:t>
            </a:r>
            <a:r>
              <a:rPr lang="de-CH" sz="1600" dirty="0" smtClean="0"/>
              <a:t> per </a:t>
            </a:r>
            <a:r>
              <a:rPr lang="de-CH" sz="1600" dirty="0" err="1" smtClean="0"/>
              <a:t>l’</a:t>
            </a:r>
            <a:r>
              <a:rPr lang="de-CH" sz="1600" b="1" dirty="0" err="1" smtClean="0"/>
              <a:t>ombra</a:t>
            </a:r>
            <a:r>
              <a:rPr lang="de-CH" sz="1600" dirty="0" smtClean="0"/>
              <a:t>, </a:t>
            </a:r>
            <a:r>
              <a:rPr lang="de-CH" sz="1600" dirty="0" err="1" smtClean="0"/>
              <a:t>il</a:t>
            </a:r>
            <a:r>
              <a:rPr lang="de-CH" sz="1600" dirty="0" smtClean="0"/>
              <a:t> materiale da </a:t>
            </a:r>
            <a:r>
              <a:rPr lang="de-CH" sz="1600" dirty="0" err="1" smtClean="0"/>
              <a:t>compostaggio</a:t>
            </a:r>
            <a:r>
              <a:rPr lang="de-CH" sz="1600" dirty="0" smtClean="0"/>
              <a:t> e per </a:t>
            </a:r>
            <a:r>
              <a:rPr lang="de-CH" sz="1600" dirty="0" err="1" smtClean="0"/>
              <a:t>garantire</a:t>
            </a:r>
            <a:r>
              <a:rPr lang="de-CH" sz="1600" dirty="0" smtClean="0"/>
              <a:t> </a:t>
            </a:r>
            <a:r>
              <a:rPr lang="de-CH" sz="1600" dirty="0" err="1" smtClean="0"/>
              <a:t>una</a:t>
            </a:r>
            <a:r>
              <a:rPr lang="de-CH" sz="1600" dirty="0" smtClean="0"/>
              <a:t> vivace </a:t>
            </a:r>
            <a:r>
              <a:rPr lang="de-CH" sz="1600" dirty="0" err="1" smtClean="0"/>
              <a:t>attività</a:t>
            </a:r>
            <a:r>
              <a:rPr lang="de-CH" sz="1600" dirty="0" smtClean="0"/>
              <a:t> </a:t>
            </a:r>
            <a:r>
              <a:rPr lang="de-CH" sz="1600" dirty="0" err="1" smtClean="0"/>
              <a:t>microbica</a:t>
            </a:r>
            <a:r>
              <a:rPr lang="de-CH" sz="1600" dirty="0"/>
              <a:t> </a:t>
            </a:r>
            <a:r>
              <a:rPr lang="de-CH" sz="1600" dirty="0" smtClean="0"/>
              <a:t>del </a:t>
            </a:r>
            <a:r>
              <a:rPr lang="de-CH" sz="1600" dirty="0" err="1" smtClean="0"/>
              <a:t>suolo</a:t>
            </a:r>
            <a:r>
              <a:rPr lang="de-CH" sz="1600" dirty="0" smtClean="0"/>
              <a:t> (</a:t>
            </a:r>
            <a:r>
              <a:rPr lang="de-CH" sz="1600" dirty="0" err="1" smtClean="0"/>
              <a:t>nocciolo</a:t>
            </a:r>
            <a:r>
              <a:rPr lang="de-CH" sz="1600" dirty="0" smtClean="0"/>
              <a:t>, </a:t>
            </a:r>
            <a:r>
              <a:rPr lang="de-CH" sz="1600" dirty="0" err="1" smtClean="0"/>
              <a:t>olmo</a:t>
            </a:r>
            <a:r>
              <a:rPr lang="de-CH" sz="1600" dirty="0" smtClean="0"/>
              <a:t>, </a:t>
            </a:r>
            <a:r>
              <a:rPr lang="de-CH" sz="1600" dirty="0" err="1" smtClean="0"/>
              <a:t>frassino</a:t>
            </a:r>
            <a:r>
              <a:rPr lang="de-CH" sz="1600" dirty="0" smtClean="0"/>
              <a:t>, </a:t>
            </a:r>
            <a:r>
              <a:rPr lang="de-CH" sz="1600" dirty="0" err="1" smtClean="0"/>
              <a:t>tigliio</a:t>
            </a:r>
            <a:r>
              <a:rPr lang="de-CH" sz="1600" dirty="0" smtClean="0"/>
              <a:t>, </a:t>
            </a:r>
            <a:r>
              <a:rPr lang="de-CH" sz="1600" dirty="0" err="1" smtClean="0"/>
              <a:t>sambuco</a:t>
            </a:r>
            <a:r>
              <a:rPr lang="de-CH" sz="1600" dirty="0" smtClean="0"/>
              <a:t>)) </a:t>
            </a:r>
            <a:endParaRPr lang="it-IT" sz="1600" dirty="0" smtClean="0"/>
          </a:p>
          <a:p>
            <a:r>
              <a:rPr lang="de-CH" sz="1600" dirty="0" smtClean="0"/>
              <a:t>-</a:t>
            </a:r>
            <a:r>
              <a:rPr lang="de-CH" sz="1600" dirty="0" err="1" smtClean="0"/>
              <a:t>protetto</a:t>
            </a:r>
            <a:r>
              <a:rPr lang="de-CH" sz="1600" dirty="0" smtClean="0"/>
              <a:t> </a:t>
            </a:r>
            <a:r>
              <a:rPr lang="de-CH" sz="1600" dirty="0" err="1" smtClean="0"/>
              <a:t>dal</a:t>
            </a:r>
            <a:r>
              <a:rPr lang="de-CH" sz="1600" dirty="0" smtClean="0"/>
              <a:t> </a:t>
            </a:r>
            <a:r>
              <a:rPr lang="de-CH" sz="1600" dirty="0" err="1" smtClean="0"/>
              <a:t>vento</a:t>
            </a:r>
            <a:r>
              <a:rPr lang="de-CH" sz="1600" dirty="0" smtClean="0"/>
              <a:t> </a:t>
            </a:r>
            <a:r>
              <a:rPr lang="de-CH" sz="1600" dirty="0" err="1" smtClean="0"/>
              <a:t>con</a:t>
            </a:r>
            <a:r>
              <a:rPr lang="de-CH" sz="1600" dirty="0" smtClean="0"/>
              <a:t> </a:t>
            </a:r>
            <a:r>
              <a:rPr lang="de-CH" sz="1600" dirty="0" err="1" smtClean="0"/>
              <a:t>una</a:t>
            </a:r>
            <a:r>
              <a:rPr lang="de-CH" sz="1600" dirty="0" smtClean="0"/>
              <a:t> </a:t>
            </a:r>
            <a:r>
              <a:rPr lang="de-CH" sz="1600" dirty="0" err="1" smtClean="0"/>
              <a:t>recinzione</a:t>
            </a:r>
            <a:r>
              <a:rPr lang="de-CH" sz="1600" dirty="0" smtClean="0"/>
              <a:t> </a:t>
            </a:r>
            <a:r>
              <a:rPr lang="de-CH" sz="1600" dirty="0" err="1" smtClean="0"/>
              <a:t>con</a:t>
            </a:r>
            <a:r>
              <a:rPr lang="de-CH" sz="1600" dirty="0" smtClean="0"/>
              <a:t> </a:t>
            </a:r>
            <a:r>
              <a:rPr lang="de-CH" sz="1600" dirty="0" err="1" smtClean="0"/>
              <a:t>legno</a:t>
            </a:r>
            <a:r>
              <a:rPr lang="de-CH" sz="1600" dirty="0" smtClean="0"/>
              <a:t> o </a:t>
            </a:r>
            <a:r>
              <a:rPr lang="de-CH" sz="1600" dirty="0" err="1" smtClean="0"/>
              <a:t>siepe</a:t>
            </a:r>
            <a:r>
              <a:rPr lang="de-CH" sz="1600" dirty="0" smtClean="0"/>
              <a:t> (sempre </a:t>
            </a:r>
            <a:r>
              <a:rPr lang="de-CH" sz="1600" dirty="0" err="1" smtClean="0"/>
              <a:t>verdi</a:t>
            </a:r>
            <a:r>
              <a:rPr lang="de-CH" sz="1600" dirty="0" smtClean="0"/>
              <a:t> </a:t>
            </a:r>
            <a:r>
              <a:rPr lang="de-CH" sz="1600" dirty="0" err="1" smtClean="0"/>
              <a:t>come</a:t>
            </a:r>
            <a:r>
              <a:rPr lang="de-CH" sz="1600" dirty="0" smtClean="0"/>
              <a:t> </a:t>
            </a:r>
            <a:r>
              <a:rPr lang="de-CH" sz="1600" dirty="0" err="1" smtClean="0"/>
              <a:t>alloro</a:t>
            </a:r>
            <a:r>
              <a:rPr lang="de-CH" sz="1600" dirty="0" smtClean="0"/>
              <a:t>, </a:t>
            </a:r>
            <a:r>
              <a:rPr lang="de-CH" sz="1600" dirty="0" err="1" smtClean="0"/>
              <a:t>lauroceraso</a:t>
            </a:r>
            <a:r>
              <a:rPr lang="de-CH" sz="1600" dirty="0" smtClean="0"/>
              <a:t> e </a:t>
            </a:r>
            <a:r>
              <a:rPr lang="de-CH" sz="1600" dirty="0" err="1" smtClean="0"/>
              <a:t>fotina</a:t>
            </a:r>
            <a:r>
              <a:rPr lang="de-CH" sz="1600" dirty="0" smtClean="0"/>
              <a:t>)</a:t>
            </a:r>
          </a:p>
          <a:p>
            <a:r>
              <a:rPr lang="de-CH" sz="1600" dirty="0" smtClean="0"/>
              <a:t>o</a:t>
            </a:r>
          </a:p>
        </p:txBody>
      </p:sp>
      <p:cxnSp>
        <p:nvCxnSpPr>
          <p:cNvPr id="9" name="Connettore 1 8"/>
          <p:cNvCxnSpPr/>
          <p:nvPr/>
        </p:nvCxnSpPr>
        <p:spPr>
          <a:xfrm>
            <a:off x="-508" y="3721100"/>
            <a:ext cx="4644516"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35496" y="5982379"/>
            <a:ext cx="9108504" cy="830997"/>
          </a:xfrm>
          <a:prstGeom prst="rect">
            <a:avLst/>
          </a:prstGeom>
          <a:noFill/>
        </p:spPr>
        <p:txBody>
          <a:bodyPr wrap="square" rtlCol="0">
            <a:spAutoFit/>
          </a:bodyPr>
          <a:lstStyle/>
          <a:p>
            <a:r>
              <a:rPr lang="de-CH" sz="1600" dirty="0"/>
              <a:t>-</a:t>
            </a:r>
            <a:r>
              <a:rPr lang="de-CH" sz="1600" dirty="0" err="1"/>
              <a:t>Protesione</a:t>
            </a:r>
            <a:r>
              <a:rPr lang="de-CH" sz="1600" dirty="0"/>
              <a:t> </a:t>
            </a:r>
            <a:r>
              <a:rPr lang="de-CH" sz="1600" dirty="0" err="1"/>
              <a:t>vegetalecon</a:t>
            </a:r>
            <a:r>
              <a:rPr lang="de-CH" sz="1600" dirty="0"/>
              <a:t> </a:t>
            </a:r>
            <a:r>
              <a:rPr lang="de-CH" sz="1600" dirty="0" err="1"/>
              <a:t>piante</a:t>
            </a:r>
            <a:r>
              <a:rPr lang="de-CH" sz="1600" dirty="0"/>
              <a:t> </a:t>
            </a:r>
            <a:r>
              <a:rPr lang="de-CH" sz="1600" dirty="0" err="1"/>
              <a:t>annuali</a:t>
            </a:r>
            <a:r>
              <a:rPr lang="de-CH" sz="1600" dirty="0"/>
              <a:t> o </a:t>
            </a:r>
            <a:r>
              <a:rPr lang="de-CH" sz="1600" dirty="0" err="1"/>
              <a:t>perenne</a:t>
            </a:r>
            <a:r>
              <a:rPr lang="de-CH" sz="1600" dirty="0"/>
              <a:t> di </a:t>
            </a:r>
            <a:r>
              <a:rPr lang="de-CH" sz="1600" dirty="0" err="1"/>
              <a:t>grande</a:t>
            </a:r>
            <a:r>
              <a:rPr lang="de-CH" sz="1600" dirty="0"/>
              <a:t> </a:t>
            </a:r>
            <a:r>
              <a:rPr lang="de-CH" sz="1600" dirty="0" err="1"/>
              <a:t>taglia</a:t>
            </a:r>
            <a:r>
              <a:rPr lang="de-CH" sz="1600" dirty="0"/>
              <a:t> e </a:t>
            </a:r>
            <a:r>
              <a:rPr lang="de-CH" sz="1600" dirty="0" err="1"/>
              <a:t>rapida</a:t>
            </a:r>
            <a:r>
              <a:rPr lang="de-CH" sz="1600" dirty="0"/>
              <a:t> </a:t>
            </a:r>
            <a:r>
              <a:rPr lang="de-CH" sz="1600" dirty="0" err="1"/>
              <a:t>crescita</a:t>
            </a:r>
            <a:r>
              <a:rPr lang="de-CH" sz="1600" dirty="0"/>
              <a:t> (</a:t>
            </a:r>
            <a:r>
              <a:rPr lang="de-CH" sz="1600" dirty="0" err="1"/>
              <a:t>mais</a:t>
            </a:r>
            <a:r>
              <a:rPr lang="de-CH" sz="1600" dirty="0"/>
              <a:t> dolce, </a:t>
            </a:r>
            <a:r>
              <a:rPr lang="de-CH" sz="1600" dirty="0" err="1"/>
              <a:t>girasole</a:t>
            </a:r>
            <a:r>
              <a:rPr lang="de-CH" sz="1600" dirty="0"/>
              <a:t>, </a:t>
            </a:r>
            <a:r>
              <a:rPr lang="de-CH" sz="1600" dirty="0" err="1"/>
              <a:t>topinambur</a:t>
            </a:r>
            <a:r>
              <a:rPr lang="de-CH" sz="1600" dirty="0"/>
              <a:t>, </a:t>
            </a:r>
            <a:r>
              <a:rPr lang="de-CH" sz="1600" dirty="0" err="1"/>
              <a:t>ecc</a:t>
            </a:r>
            <a:r>
              <a:rPr lang="de-CH" sz="1600" dirty="0"/>
              <a:t>.)</a:t>
            </a:r>
            <a:endParaRPr lang="it-IT" sz="1600" dirty="0"/>
          </a:p>
          <a:p>
            <a:r>
              <a:rPr lang="de-CH" sz="1600" dirty="0" smtClean="0"/>
              <a:t>-Per </a:t>
            </a:r>
            <a:r>
              <a:rPr lang="de-CH" sz="1600" dirty="0" err="1" smtClean="0"/>
              <a:t>creare</a:t>
            </a:r>
            <a:r>
              <a:rPr lang="de-CH" sz="1600" dirty="0" smtClean="0"/>
              <a:t> </a:t>
            </a:r>
            <a:r>
              <a:rPr lang="de-CH" sz="1600" dirty="0" err="1" smtClean="0"/>
              <a:t>ombra</a:t>
            </a:r>
            <a:r>
              <a:rPr lang="de-CH" sz="1600" dirty="0" smtClean="0"/>
              <a:t> in </a:t>
            </a:r>
            <a:r>
              <a:rPr lang="de-CH" sz="1600" dirty="0" err="1" smtClean="0"/>
              <a:t>mancanza</a:t>
            </a:r>
            <a:r>
              <a:rPr lang="de-CH" sz="1600" dirty="0" smtClean="0"/>
              <a:t> di </a:t>
            </a:r>
            <a:r>
              <a:rPr lang="de-CH" sz="1600" dirty="0" err="1" smtClean="0"/>
              <a:t>alveri</a:t>
            </a:r>
            <a:r>
              <a:rPr lang="de-CH" sz="1600" dirty="0" smtClean="0"/>
              <a:t> </a:t>
            </a:r>
            <a:r>
              <a:rPr lang="de-CH" sz="1600" dirty="0" err="1" smtClean="0"/>
              <a:t>potete</a:t>
            </a:r>
            <a:r>
              <a:rPr lang="de-CH" sz="1600" dirty="0" smtClean="0"/>
              <a:t> </a:t>
            </a:r>
            <a:r>
              <a:rPr lang="de-CH" sz="1600" dirty="0" err="1" smtClean="0"/>
              <a:t>realizzare</a:t>
            </a:r>
            <a:r>
              <a:rPr lang="de-CH" sz="1600" dirty="0" smtClean="0"/>
              <a:t> </a:t>
            </a:r>
            <a:r>
              <a:rPr lang="de-CH" sz="1600" dirty="0" err="1" smtClean="0"/>
              <a:t>una</a:t>
            </a:r>
            <a:r>
              <a:rPr lang="de-CH" sz="1600" dirty="0" smtClean="0"/>
              <a:t> </a:t>
            </a:r>
            <a:r>
              <a:rPr lang="de-CH" sz="1600" dirty="0" err="1" smtClean="0"/>
              <a:t>pergola</a:t>
            </a:r>
            <a:r>
              <a:rPr lang="de-CH" sz="1600" dirty="0" smtClean="0"/>
              <a:t> per </a:t>
            </a:r>
            <a:r>
              <a:rPr lang="de-CH" sz="1600" dirty="0" err="1" smtClean="0"/>
              <a:t>fare</a:t>
            </a:r>
            <a:r>
              <a:rPr lang="de-CH" sz="1600" dirty="0" smtClean="0"/>
              <a:t> </a:t>
            </a:r>
            <a:r>
              <a:rPr lang="de-CH" sz="1600" dirty="0" err="1" smtClean="0"/>
              <a:t>crescere</a:t>
            </a:r>
            <a:r>
              <a:rPr lang="de-CH" sz="1600" dirty="0" smtClean="0"/>
              <a:t> </a:t>
            </a:r>
            <a:r>
              <a:rPr lang="de-CH" sz="1600" dirty="0" err="1" smtClean="0"/>
              <a:t>rampicanti</a:t>
            </a:r>
            <a:r>
              <a:rPr lang="de-CH" sz="1600" dirty="0" smtClean="0"/>
              <a:t> </a:t>
            </a:r>
            <a:r>
              <a:rPr lang="de-CH" sz="1600" dirty="0" err="1" smtClean="0"/>
              <a:t>annuale</a:t>
            </a:r>
            <a:endParaRPr lang="it-IT" sz="1600" dirty="0"/>
          </a:p>
        </p:txBody>
      </p:sp>
    </p:spTree>
    <p:extLst>
      <p:ext uri="{BB962C8B-B14F-4D97-AF65-F5344CB8AC3E}">
        <p14:creationId xmlns:p14="http://schemas.microsoft.com/office/powerpoint/2010/main" val="20136557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po 13"/>
          <p:cNvGrpSpPr/>
          <p:nvPr/>
        </p:nvGrpSpPr>
        <p:grpSpPr>
          <a:xfrm>
            <a:off x="1980324" y="153916"/>
            <a:ext cx="4463884" cy="3791479"/>
            <a:chOff x="-80984" y="512036"/>
            <a:chExt cx="5951845" cy="3791479"/>
          </a:xfrm>
        </p:grpSpPr>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267" y="512036"/>
              <a:ext cx="5449061" cy="3791479"/>
            </a:xfrm>
            <a:prstGeom prst="rect">
              <a:avLst/>
            </a:prstGeom>
          </p:spPr>
        </p:pic>
        <p:sp>
          <p:nvSpPr>
            <p:cNvPr id="7" name="Rettangolo 6"/>
            <p:cNvSpPr/>
            <p:nvPr/>
          </p:nvSpPr>
          <p:spPr>
            <a:xfrm>
              <a:off x="1165518" y="535787"/>
              <a:ext cx="565035" cy="373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29" name="Rettangolo 28"/>
            <p:cNvSpPr/>
            <p:nvPr/>
          </p:nvSpPr>
          <p:spPr>
            <a:xfrm>
              <a:off x="1911668" y="569437"/>
              <a:ext cx="1196747" cy="373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30" name="CasellaDiTesto 29"/>
            <p:cNvSpPr txBox="1"/>
            <p:nvPr/>
          </p:nvSpPr>
          <p:spPr>
            <a:xfrm>
              <a:off x="1979904" y="518959"/>
              <a:ext cx="1178100" cy="507831"/>
            </a:xfrm>
            <a:prstGeom prst="rect">
              <a:avLst/>
            </a:prstGeom>
            <a:noFill/>
          </p:spPr>
          <p:txBody>
            <a:bodyPr vert="horz" wrap="none" rtlCol="0">
              <a:spAutoFit/>
            </a:bodyPr>
            <a:lstStyle/>
            <a:p>
              <a:r>
                <a:rPr lang="en-GB" sz="900" dirty="0" smtClean="0">
                  <a:latin typeface="Arial" panose="020B0604020202020204" pitchFamily="34" charset="0"/>
                  <a:cs typeface="Arial" panose="020B0604020202020204" pitchFamily="34" charset="0"/>
                </a:rPr>
                <a:t>Wax and </a:t>
              </a:r>
            </a:p>
            <a:p>
              <a:r>
                <a:rPr lang="en-GB" sz="900" dirty="0" smtClean="0">
                  <a:latin typeface="Arial" panose="020B0604020202020204" pitchFamily="34" charset="0"/>
                  <a:cs typeface="Arial" panose="020B0604020202020204" pitchFamily="34" charset="0"/>
                </a:rPr>
                <a:t>hemicellulose</a:t>
              </a:r>
            </a:p>
            <a:p>
              <a:r>
                <a:rPr lang="en-GB" sz="900" dirty="0" smtClean="0">
                  <a:latin typeface="Arial" panose="020B0604020202020204" pitchFamily="34" charset="0"/>
                  <a:cs typeface="Arial" panose="020B0604020202020204" pitchFamily="34" charset="0"/>
                </a:rPr>
                <a:t>degradation</a:t>
              </a:r>
              <a:endParaRPr lang="en-GB" sz="900" dirty="0">
                <a:latin typeface="Arial" panose="020B0604020202020204" pitchFamily="34" charset="0"/>
                <a:cs typeface="Arial" panose="020B0604020202020204" pitchFamily="34" charset="0"/>
              </a:endParaRPr>
            </a:p>
          </p:txBody>
        </p:sp>
        <p:sp>
          <p:nvSpPr>
            <p:cNvPr id="31" name="Rettangolo 30"/>
            <p:cNvSpPr/>
            <p:nvPr/>
          </p:nvSpPr>
          <p:spPr>
            <a:xfrm>
              <a:off x="3263443" y="579337"/>
              <a:ext cx="648161" cy="373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32" name="CasellaDiTesto 31"/>
            <p:cNvSpPr txBox="1"/>
            <p:nvPr/>
          </p:nvSpPr>
          <p:spPr>
            <a:xfrm>
              <a:off x="3112073" y="595903"/>
              <a:ext cx="1058409" cy="369332"/>
            </a:xfrm>
            <a:prstGeom prst="rect">
              <a:avLst/>
            </a:prstGeom>
            <a:noFill/>
          </p:spPr>
          <p:txBody>
            <a:bodyPr vert="horz" wrap="none" rtlCol="0">
              <a:spAutoFit/>
            </a:bodyPr>
            <a:lstStyle/>
            <a:p>
              <a:r>
                <a:rPr lang="en-GB" sz="900" dirty="0" smtClean="0">
                  <a:latin typeface="Arial" panose="020B0604020202020204" pitchFamily="34" charset="0"/>
                  <a:cs typeface="Arial" panose="020B0604020202020204" pitchFamily="34" charset="0"/>
                </a:rPr>
                <a:t>Polymer</a:t>
              </a:r>
            </a:p>
            <a:p>
              <a:r>
                <a:rPr lang="en-GB" sz="900" dirty="0" smtClean="0">
                  <a:latin typeface="Arial" panose="020B0604020202020204" pitchFamily="34" charset="0"/>
                  <a:cs typeface="Arial" panose="020B0604020202020204" pitchFamily="34" charset="0"/>
                </a:rPr>
                <a:t>degradation</a:t>
              </a:r>
              <a:endParaRPr lang="en-GB" sz="900" dirty="0">
                <a:latin typeface="Arial" panose="020B0604020202020204" pitchFamily="34" charset="0"/>
                <a:cs typeface="Arial" panose="020B0604020202020204" pitchFamily="34" charset="0"/>
              </a:endParaRPr>
            </a:p>
          </p:txBody>
        </p:sp>
        <p:sp>
          <p:nvSpPr>
            <p:cNvPr id="33" name="Rettangolo 32"/>
            <p:cNvSpPr/>
            <p:nvPr/>
          </p:nvSpPr>
          <p:spPr>
            <a:xfrm>
              <a:off x="4116468" y="612987"/>
              <a:ext cx="565035" cy="373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34" name="CasellaDiTesto 33"/>
            <p:cNvSpPr txBox="1"/>
            <p:nvPr/>
          </p:nvSpPr>
          <p:spPr>
            <a:xfrm>
              <a:off x="3990621" y="518959"/>
              <a:ext cx="1058409" cy="507831"/>
            </a:xfrm>
            <a:prstGeom prst="rect">
              <a:avLst/>
            </a:prstGeom>
            <a:noFill/>
          </p:spPr>
          <p:txBody>
            <a:bodyPr vert="horz" wrap="none" rtlCol="0">
              <a:spAutoFit/>
            </a:bodyPr>
            <a:lstStyle/>
            <a:p>
              <a:r>
                <a:rPr lang="en-GB" sz="900" dirty="0" smtClean="0">
                  <a:latin typeface="Arial" panose="020B0604020202020204" pitchFamily="34" charset="0"/>
                  <a:cs typeface="Arial" panose="020B0604020202020204" pitchFamily="34" charset="0"/>
                </a:rPr>
                <a:t>Secondary</a:t>
              </a:r>
            </a:p>
            <a:p>
              <a:r>
                <a:rPr lang="en-GB" sz="900" dirty="0" smtClean="0">
                  <a:latin typeface="Arial" panose="020B0604020202020204" pitchFamily="34" charset="0"/>
                  <a:cs typeface="Arial" panose="020B0604020202020204" pitchFamily="34" charset="0"/>
                </a:rPr>
                <a:t>degradation</a:t>
              </a:r>
            </a:p>
            <a:p>
              <a:r>
                <a:rPr lang="en-GB" sz="900" dirty="0" smtClean="0">
                  <a:latin typeface="Arial" panose="020B0604020202020204" pitchFamily="34" charset="0"/>
                  <a:cs typeface="Arial" panose="020B0604020202020204" pitchFamily="34" charset="0"/>
                </a:rPr>
                <a:t>reactions</a:t>
              </a:r>
              <a:endParaRPr lang="en-GB" sz="900" dirty="0">
                <a:latin typeface="Arial" panose="020B0604020202020204" pitchFamily="34" charset="0"/>
                <a:cs typeface="Arial" panose="020B0604020202020204" pitchFamily="34" charset="0"/>
              </a:endParaRPr>
            </a:p>
          </p:txBody>
        </p:sp>
        <p:sp>
          <p:nvSpPr>
            <p:cNvPr id="37" name="Rettangolo 36"/>
            <p:cNvSpPr/>
            <p:nvPr/>
          </p:nvSpPr>
          <p:spPr>
            <a:xfrm>
              <a:off x="4862618" y="892036"/>
              <a:ext cx="282517" cy="187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38" name="CasellaDiTesto 37"/>
            <p:cNvSpPr txBox="1"/>
            <p:nvPr/>
          </p:nvSpPr>
          <p:spPr>
            <a:xfrm>
              <a:off x="4775513" y="930789"/>
              <a:ext cx="519800" cy="276999"/>
            </a:xfrm>
            <a:prstGeom prst="rect">
              <a:avLst/>
            </a:prstGeom>
            <a:noFill/>
          </p:spPr>
          <p:txBody>
            <a:bodyPr vert="horz" wrap="none" rtlCol="0">
              <a:spAutoFit/>
            </a:bodyPr>
            <a:lstStyle/>
            <a:p>
              <a:r>
                <a:rPr lang="en-GB" sz="1200" b="1" dirty="0" smtClean="0">
                  <a:latin typeface="Arial" panose="020B0604020202020204" pitchFamily="34" charset="0"/>
                  <a:cs typeface="Arial" panose="020B0604020202020204" pitchFamily="34" charset="0"/>
                </a:rPr>
                <a:t>pH</a:t>
              </a:r>
              <a:endParaRPr lang="en-GB" sz="1200" b="1" dirty="0">
                <a:latin typeface="Arial" panose="020B0604020202020204" pitchFamily="34" charset="0"/>
                <a:cs typeface="Arial" panose="020B0604020202020204" pitchFamily="34" charset="0"/>
              </a:endParaRPr>
            </a:p>
          </p:txBody>
        </p:sp>
        <p:sp>
          <p:nvSpPr>
            <p:cNvPr id="39" name="CasellaDiTesto 38"/>
            <p:cNvSpPr txBox="1"/>
            <p:nvPr/>
          </p:nvSpPr>
          <p:spPr>
            <a:xfrm>
              <a:off x="5218382" y="927916"/>
              <a:ext cx="483467" cy="276999"/>
            </a:xfrm>
            <a:prstGeom prst="rect">
              <a:avLst/>
            </a:prstGeom>
            <a:solidFill>
              <a:schemeClr val="bg1"/>
            </a:solidFill>
          </p:spPr>
          <p:txBody>
            <a:bodyPr vert="horz" wrap="none" rtlCol="0">
              <a:spAutoFit/>
            </a:bodyPr>
            <a:lstStyle/>
            <a:p>
              <a:r>
                <a:rPr lang="en-GB" sz="1200" b="1" dirty="0" smtClean="0">
                  <a:latin typeface="Arial" panose="020B0604020202020204" pitchFamily="34" charset="0"/>
                  <a:cs typeface="Arial" panose="020B0604020202020204" pitchFamily="34" charset="0"/>
                </a:rPr>
                <a:t>O</a:t>
              </a:r>
              <a:r>
                <a:rPr lang="en-GB" sz="1200" b="1" baseline="-25000" dirty="0" smtClean="0">
                  <a:latin typeface="Arial" panose="020B0604020202020204" pitchFamily="34" charset="0"/>
                  <a:cs typeface="Arial" panose="020B0604020202020204" pitchFamily="34" charset="0"/>
                </a:rPr>
                <a:t>2</a:t>
              </a:r>
              <a:endParaRPr lang="en-GB" sz="1200" b="1" baseline="-25000" dirty="0">
                <a:latin typeface="Arial" panose="020B0604020202020204" pitchFamily="34" charset="0"/>
                <a:cs typeface="Arial" panose="020B0604020202020204" pitchFamily="34" charset="0"/>
              </a:endParaRPr>
            </a:p>
          </p:txBody>
        </p:sp>
        <p:sp>
          <p:nvSpPr>
            <p:cNvPr id="40" name="CasellaDiTesto 39"/>
            <p:cNvSpPr txBox="1"/>
            <p:nvPr/>
          </p:nvSpPr>
          <p:spPr>
            <a:xfrm>
              <a:off x="5216408" y="1852191"/>
              <a:ext cx="654453" cy="276999"/>
            </a:xfrm>
            <a:prstGeom prst="rect">
              <a:avLst/>
            </a:prstGeom>
            <a:solidFill>
              <a:schemeClr val="bg1"/>
            </a:solidFill>
          </p:spPr>
          <p:txBody>
            <a:bodyPr vert="horz" wrap="none" rtlCol="0">
              <a:spAutoFit/>
            </a:bodyPr>
            <a:lstStyle/>
            <a:p>
              <a:r>
                <a:rPr lang="en-GB" sz="1200" dirty="0" smtClean="0">
                  <a:latin typeface="Arial" panose="020B0604020202020204" pitchFamily="34" charset="0"/>
                  <a:cs typeface="Arial" panose="020B0604020202020204" pitchFamily="34" charset="0"/>
                </a:rPr>
                <a:t>10%</a:t>
              </a:r>
              <a:endParaRPr lang="en-GB" sz="1200" baseline="-25000" dirty="0">
                <a:latin typeface="Arial" panose="020B0604020202020204" pitchFamily="34" charset="0"/>
                <a:cs typeface="Arial" panose="020B0604020202020204" pitchFamily="34" charset="0"/>
              </a:endParaRPr>
            </a:p>
          </p:txBody>
        </p:sp>
        <p:sp>
          <p:nvSpPr>
            <p:cNvPr id="41" name="CasellaDiTesto 40"/>
            <p:cNvSpPr txBox="1"/>
            <p:nvPr/>
          </p:nvSpPr>
          <p:spPr>
            <a:xfrm>
              <a:off x="5226308" y="2752716"/>
              <a:ext cx="541173" cy="276999"/>
            </a:xfrm>
            <a:prstGeom prst="rect">
              <a:avLst/>
            </a:prstGeom>
            <a:solidFill>
              <a:schemeClr val="bg1"/>
            </a:solidFill>
          </p:spPr>
          <p:txBody>
            <a:bodyPr vert="horz" wrap="none" rtlCol="0">
              <a:spAutoFit/>
            </a:bodyPr>
            <a:lstStyle/>
            <a:p>
              <a:r>
                <a:rPr lang="en-GB" sz="1200" dirty="0">
                  <a:latin typeface="Arial" panose="020B0604020202020204" pitchFamily="34" charset="0"/>
                  <a:cs typeface="Arial" panose="020B0604020202020204" pitchFamily="34" charset="0"/>
                </a:rPr>
                <a:t>5</a:t>
              </a:r>
              <a:r>
                <a:rPr lang="en-GB" sz="1200" dirty="0" smtClean="0">
                  <a:latin typeface="Arial" panose="020B0604020202020204" pitchFamily="34" charset="0"/>
                  <a:cs typeface="Arial" panose="020B0604020202020204" pitchFamily="34" charset="0"/>
                </a:rPr>
                <a:t>%</a:t>
              </a:r>
              <a:endParaRPr lang="en-GB" sz="1200" baseline="-25000" dirty="0">
                <a:latin typeface="Arial" panose="020B0604020202020204" pitchFamily="34" charset="0"/>
                <a:cs typeface="Arial" panose="020B0604020202020204" pitchFamily="34" charset="0"/>
              </a:endParaRPr>
            </a:p>
          </p:txBody>
        </p:sp>
        <p:sp>
          <p:nvSpPr>
            <p:cNvPr id="42" name="Rettangolo 41"/>
            <p:cNvSpPr/>
            <p:nvPr/>
          </p:nvSpPr>
          <p:spPr>
            <a:xfrm>
              <a:off x="1235038" y="1530309"/>
              <a:ext cx="384601" cy="107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44" name="Rettangolo 43"/>
            <p:cNvSpPr/>
            <p:nvPr/>
          </p:nvSpPr>
          <p:spPr>
            <a:xfrm>
              <a:off x="1221188" y="2924506"/>
              <a:ext cx="509365" cy="152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45" name="Rettangolo 44"/>
            <p:cNvSpPr/>
            <p:nvPr/>
          </p:nvSpPr>
          <p:spPr>
            <a:xfrm>
              <a:off x="2124916" y="1876716"/>
              <a:ext cx="335375" cy="107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46" name="Rettangolo 45"/>
            <p:cNvSpPr/>
            <p:nvPr/>
          </p:nvSpPr>
          <p:spPr>
            <a:xfrm>
              <a:off x="3326961" y="1586962"/>
              <a:ext cx="384601" cy="107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47" name="Rettangolo 46"/>
            <p:cNvSpPr/>
            <p:nvPr/>
          </p:nvSpPr>
          <p:spPr>
            <a:xfrm>
              <a:off x="3821254" y="2891215"/>
              <a:ext cx="537976" cy="1718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50" name="CasellaDiTesto 49"/>
            <p:cNvSpPr txBox="1"/>
            <p:nvPr/>
          </p:nvSpPr>
          <p:spPr>
            <a:xfrm>
              <a:off x="1102190" y="2893959"/>
              <a:ext cx="1252908" cy="261610"/>
            </a:xfrm>
            <a:prstGeom prst="rect">
              <a:avLst/>
            </a:prstGeom>
            <a:noFill/>
          </p:spPr>
          <p:txBody>
            <a:bodyPr vert="horz" wrap="none" rtlCol="0">
              <a:spAutoFit/>
            </a:bodyPr>
            <a:lstStyle/>
            <a:p>
              <a:r>
                <a:rPr lang="en-GB" sz="1100" dirty="0" smtClean="0">
                  <a:latin typeface="Arial" panose="020B0604020202020204" pitchFamily="34" charset="0"/>
                  <a:cs typeface="Arial" panose="020B0604020202020204" pitchFamily="34" charset="0"/>
                </a:rPr>
                <a:t>Acidification</a:t>
              </a:r>
              <a:endParaRPr lang="en-GB" sz="1100" dirty="0">
                <a:latin typeface="Arial" panose="020B0604020202020204" pitchFamily="34" charset="0"/>
                <a:cs typeface="Arial" panose="020B0604020202020204" pitchFamily="34" charset="0"/>
              </a:endParaRPr>
            </a:p>
          </p:txBody>
        </p:sp>
        <p:sp>
          <p:nvSpPr>
            <p:cNvPr id="56" name="CasellaDiTesto 55"/>
            <p:cNvSpPr txBox="1"/>
            <p:nvPr/>
          </p:nvSpPr>
          <p:spPr>
            <a:xfrm>
              <a:off x="-80984" y="3176530"/>
              <a:ext cx="1178264" cy="276999"/>
            </a:xfrm>
            <a:prstGeom prst="rect">
              <a:avLst/>
            </a:prstGeom>
            <a:solidFill>
              <a:schemeClr val="bg1"/>
            </a:solidFill>
          </p:spPr>
          <p:txBody>
            <a:bodyPr vert="horz" wrap="square" rtlCol="0">
              <a:spAutoFit/>
            </a:bodyPr>
            <a:lstStyle/>
            <a:p>
              <a:r>
                <a:rPr lang="en-GB" sz="1200" b="1" dirty="0" smtClean="0">
                  <a:latin typeface="Arial" panose="020B0604020202020204" pitchFamily="34" charset="0"/>
                  <a:cs typeface="Arial" panose="020B0604020202020204" pitchFamily="34" charset="0"/>
                </a:rPr>
                <a:t>Phases:</a:t>
              </a:r>
              <a:endParaRPr lang="en-GB" sz="1200" b="1" dirty="0">
                <a:latin typeface="Arial" panose="020B0604020202020204" pitchFamily="34" charset="0"/>
                <a:cs typeface="Arial" panose="020B0604020202020204" pitchFamily="34" charset="0"/>
              </a:endParaRPr>
            </a:p>
          </p:txBody>
        </p:sp>
        <p:sp>
          <p:nvSpPr>
            <p:cNvPr id="63" name="CasellaDiTesto 62"/>
            <p:cNvSpPr txBox="1"/>
            <p:nvPr/>
          </p:nvSpPr>
          <p:spPr>
            <a:xfrm>
              <a:off x="-80984" y="3536845"/>
              <a:ext cx="1337117" cy="461665"/>
            </a:xfrm>
            <a:prstGeom prst="rect">
              <a:avLst/>
            </a:prstGeom>
            <a:solidFill>
              <a:schemeClr val="bg1"/>
            </a:solidFill>
          </p:spPr>
          <p:txBody>
            <a:bodyPr vert="horz" wrap="square" rtlCol="0">
              <a:spAutoFit/>
            </a:bodyPr>
            <a:lstStyle/>
            <a:p>
              <a:r>
                <a:rPr lang="en-GB" sz="1200" b="1" dirty="0" smtClean="0">
                  <a:latin typeface="Arial" panose="020B0604020202020204" pitchFamily="34" charset="0"/>
                  <a:cs typeface="Arial" panose="020B0604020202020204" pitchFamily="34" charset="0"/>
                </a:rPr>
                <a:t>Visual</a:t>
              </a:r>
            </a:p>
            <a:p>
              <a:r>
                <a:rPr lang="en-GB" sz="1200" b="1" dirty="0">
                  <a:latin typeface="Arial" panose="020B0604020202020204" pitchFamily="34" charset="0"/>
                  <a:cs typeface="Arial" panose="020B0604020202020204" pitchFamily="34" charset="0"/>
                </a:rPr>
                <a:t>a</a:t>
              </a:r>
              <a:r>
                <a:rPr lang="en-GB" sz="1200" b="1" dirty="0" smtClean="0">
                  <a:latin typeface="Arial" panose="020B0604020202020204" pitchFamily="34" charset="0"/>
                  <a:cs typeface="Arial" panose="020B0604020202020204" pitchFamily="34" charset="0"/>
                </a:rPr>
                <a:t>spect:</a:t>
              </a:r>
              <a:endParaRPr lang="en-GB" sz="1200" b="1" dirty="0">
                <a:latin typeface="Arial" panose="020B0604020202020204" pitchFamily="34" charset="0"/>
                <a:cs typeface="Arial" panose="020B0604020202020204" pitchFamily="34" charset="0"/>
              </a:endParaRPr>
            </a:p>
          </p:txBody>
        </p:sp>
        <p:sp>
          <p:nvSpPr>
            <p:cNvPr id="9" name="Rettangolo 8"/>
            <p:cNvSpPr/>
            <p:nvPr/>
          </p:nvSpPr>
          <p:spPr>
            <a:xfrm>
              <a:off x="668144" y="934662"/>
              <a:ext cx="341993" cy="1963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80" name="Rettangolo 79"/>
            <p:cNvSpPr/>
            <p:nvPr/>
          </p:nvSpPr>
          <p:spPr>
            <a:xfrm>
              <a:off x="4862618" y="1947454"/>
              <a:ext cx="245693" cy="1193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81" name="CasellaDiTesto 80"/>
            <p:cNvSpPr txBox="1"/>
            <p:nvPr/>
          </p:nvSpPr>
          <p:spPr>
            <a:xfrm>
              <a:off x="753768" y="924846"/>
              <a:ext cx="472779" cy="276999"/>
            </a:xfrm>
            <a:prstGeom prst="rect">
              <a:avLst/>
            </a:prstGeom>
            <a:noFill/>
          </p:spPr>
          <p:txBody>
            <a:bodyPr vert="horz" wrap="none" rtlCol="0">
              <a:spAutoFit/>
            </a:bodyPr>
            <a:lstStyle/>
            <a:p>
              <a:r>
                <a:rPr lang="en-GB" sz="1200" dirty="0" smtClean="0">
                  <a:latin typeface="Arial" panose="020B0604020202020204" pitchFamily="34" charset="0"/>
                  <a:cs typeface="Arial" panose="020B0604020202020204" pitchFamily="34" charset="0"/>
                </a:rPr>
                <a:t>70</a:t>
              </a:r>
            </a:p>
          </p:txBody>
        </p:sp>
        <p:sp>
          <p:nvSpPr>
            <p:cNvPr id="82" name="CasellaDiTesto 81"/>
            <p:cNvSpPr txBox="1"/>
            <p:nvPr/>
          </p:nvSpPr>
          <p:spPr>
            <a:xfrm>
              <a:off x="755099" y="1212413"/>
              <a:ext cx="472779" cy="276999"/>
            </a:xfrm>
            <a:prstGeom prst="rect">
              <a:avLst/>
            </a:prstGeom>
            <a:noFill/>
          </p:spPr>
          <p:txBody>
            <a:bodyPr vert="horz" wrap="none" rtlCol="0">
              <a:spAutoFit/>
            </a:bodyPr>
            <a:lstStyle/>
            <a:p>
              <a:r>
                <a:rPr lang="en-GB" sz="1200" dirty="0">
                  <a:latin typeface="Arial" panose="020B0604020202020204" pitchFamily="34" charset="0"/>
                  <a:cs typeface="Arial" panose="020B0604020202020204" pitchFamily="34" charset="0"/>
                </a:rPr>
                <a:t>6</a:t>
              </a:r>
              <a:r>
                <a:rPr lang="en-GB" sz="1200" dirty="0" smtClean="0">
                  <a:latin typeface="Arial" panose="020B0604020202020204" pitchFamily="34" charset="0"/>
                  <a:cs typeface="Arial" panose="020B0604020202020204" pitchFamily="34" charset="0"/>
                </a:rPr>
                <a:t>0</a:t>
              </a:r>
            </a:p>
          </p:txBody>
        </p:sp>
        <p:sp>
          <p:nvSpPr>
            <p:cNvPr id="83" name="CasellaDiTesto 82"/>
            <p:cNvSpPr txBox="1"/>
            <p:nvPr/>
          </p:nvSpPr>
          <p:spPr>
            <a:xfrm>
              <a:off x="755099" y="1490698"/>
              <a:ext cx="472779" cy="276999"/>
            </a:xfrm>
            <a:prstGeom prst="rect">
              <a:avLst/>
            </a:prstGeom>
            <a:noFill/>
          </p:spPr>
          <p:txBody>
            <a:bodyPr vert="horz" wrap="none" rtlCol="0">
              <a:spAutoFit/>
            </a:bodyPr>
            <a:lstStyle/>
            <a:p>
              <a:r>
                <a:rPr lang="en-GB" sz="1200" dirty="0">
                  <a:latin typeface="Arial" panose="020B0604020202020204" pitchFamily="34" charset="0"/>
                  <a:cs typeface="Arial" panose="020B0604020202020204" pitchFamily="34" charset="0"/>
                </a:rPr>
                <a:t>5</a:t>
              </a:r>
              <a:r>
                <a:rPr lang="en-GB" sz="1200" dirty="0" smtClean="0">
                  <a:latin typeface="Arial" panose="020B0604020202020204" pitchFamily="34" charset="0"/>
                  <a:cs typeface="Arial" panose="020B0604020202020204" pitchFamily="34" charset="0"/>
                </a:rPr>
                <a:t>0</a:t>
              </a:r>
            </a:p>
          </p:txBody>
        </p:sp>
        <p:sp>
          <p:nvSpPr>
            <p:cNvPr id="84" name="CasellaDiTesto 83"/>
            <p:cNvSpPr txBox="1"/>
            <p:nvPr/>
          </p:nvSpPr>
          <p:spPr>
            <a:xfrm>
              <a:off x="755099" y="1776934"/>
              <a:ext cx="472779" cy="276999"/>
            </a:xfrm>
            <a:prstGeom prst="rect">
              <a:avLst/>
            </a:prstGeom>
            <a:noFill/>
          </p:spPr>
          <p:txBody>
            <a:bodyPr vert="horz" wrap="none" rtlCol="0">
              <a:spAutoFit/>
            </a:bodyPr>
            <a:lstStyle/>
            <a:p>
              <a:r>
                <a:rPr lang="en-GB" sz="1200" dirty="0" smtClean="0">
                  <a:latin typeface="Arial" panose="020B0604020202020204" pitchFamily="34" charset="0"/>
                  <a:cs typeface="Arial" panose="020B0604020202020204" pitchFamily="34" charset="0"/>
                </a:rPr>
                <a:t>40</a:t>
              </a:r>
            </a:p>
          </p:txBody>
        </p:sp>
        <p:sp>
          <p:nvSpPr>
            <p:cNvPr id="85" name="CasellaDiTesto 84"/>
            <p:cNvSpPr txBox="1"/>
            <p:nvPr/>
          </p:nvSpPr>
          <p:spPr>
            <a:xfrm>
              <a:off x="748479" y="2064501"/>
              <a:ext cx="472779" cy="276999"/>
            </a:xfrm>
            <a:prstGeom prst="rect">
              <a:avLst/>
            </a:prstGeom>
            <a:noFill/>
          </p:spPr>
          <p:txBody>
            <a:bodyPr vert="horz" wrap="none" rtlCol="0">
              <a:spAutoFit/>
            </a:bodyPr>
            <a:lstStyle/>
            <a:p>
              <a:r>
                <a:rPr lang="en-GB" sz="1200" dirty="0">
                  <a:latin typeface="Arial" panose="020B0604020202020204" pitchFamily="34" charset="0"/>
                  <a:cs typeface="Arial" panose="020B0604020202020204" pitchFamily="34" charset="0"/>
                </a:rPr>
                <a:t>3</a:t>
              </a:r>
              <a:r>
                <a:rPr lang="en-GB" sz="1200" dirty="0" smtClean="0">
                  <a:latin typeface="Arial" panose="020B0604020202020204" pitchFamily="34" charset="0"/>
                  <a:cs typeface="Arial" panose="020B0604020202020204" pitchFamily="34" charset="0"/>
                </a:rPr>
                <a:t>0</a:t>
              </a:r>
            </a:p>
          </p:txBody>
        </p:sp>
        <p:sp>
          <p:nvSpPr>
            <p:cNvPr id="86" name="CasellaDiTesto 85"/>
            <p:cNvSpPr txBox="1"/>
            <p:nvPr/>
          </p:nvSpPr>
          <p:spPr>
            <a:xfrm>
              <a:off x="741859" y="2352068"/>
              <a:ext cx="472779" cy="276999"/>
            </a:xfrm>
            <a:prstGeom prst="rect">
              <a:avLst/>
            </a:prstGeom>
            <a:noFill/>
          </p:spPr>
          <p:txBody>
            <a:bodyPr vert="horz" wrap="none" rtlCol="0">
              <a:spAutoFit/>
            </a:bodyPr>
            <a:lstStyle/>
            <a:p>
              <a:r>
                <a:rPr lang="en-GB" sz="1200" dirty="0" smtClean="0">
                  <a:latin typeface="Arial" panose="020B0604020202020204" pitchFamily="34" charset="0"/>
                  <a:cs typeface="Arial" panose="020B0604020202020204" pitchFamily="34" charset="0"/>
                </a:rPr>
                <a:t>20</a:t>
              </a:r>
            </a:p>
          </p:txBody>
        </p:sp>
        <p:sp>
          <p:nvSpPr>
            <p:cNvPr id="87" name="CasellaDiTesto 86"/>
            <p:cNvSpPr txBox="1"/>
            <p:nvPr/>
          </p:nvSpPr>
          <p:spPr>
            <a:xfrm>
              <a:off x="751142" y="2631684"/>
              <a:ext cx="472779" cy="276999"/>
            </a:xfrm>
            <a:prstGeom prst="rect">
              <a:avLst/>
            </a:prstGeom>
            <a:noFill/>
          </p:spPr>
          <p:txBody>
            <a:bodyPr vert="horz" wrap="none" rtlCol="0">
              <a:spAutoFit/>
            </a:bodyPr>
            <a:lstStyle/>
            <a:p>
              <a:r>
                <a:rPr lang="en-GB" sz="1200" dirty="0">
                  <a:latin typeface="Arial" panose="020B0604020202020204" pitchFamily="34" charset="0"/>
                  <a:cs typeface="Arial" panose="020B0604020202020204" pitchFamily="34" charset="0"/>
                </a:rPr>
                <a:t>1</a:t>
              </a:r>
              <a:r>
                <a:rPr lang="en-GB" sz="1200" dirty="0" smtClean="0">
                  <a:latin typeface="Arial" panose="020B0604020202020204" pitchFamily="34" charset="0"/>
                  <a:cs typeface="Arial" panose="020B0604020202020204" pitchFamily="34" charset="0"/>
                </a:rPr>
                <a:t>0</a:t>
              </a:r>
            </a:p>
          </p:txBody>
        </p:sp>
        <p:sp>
          <p:nvSpPr>
            <p:cNvPr id="88" name="Rettangolo 87"/>
            <p:cNvSpPr/>
            <p:nvPr/>
          </p:nvSpPr>
          <p:spPr>
            <a:xfrm>
              <a:off x="4848047" y="1320657"/>
              <a:ext cx="245693" cy="492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89" name="CasellaDiTesto 88"/>
            <p:cNvSpPr txBox="1"/>
            <p:nvPr/>
          </p:nvSpPr>
          <p:spPr>
            <a:xfrm>
              <a:off x="4792412" y="1297055"/>
              <a:ext cx="359501" cy="276999"/>
            </a:xfrm>
            <a:prstGeom prst="rect">
              <a:avLst/>
            </a:prstGeom>
            <a:noFill/>
          </p:spPr>
          <p:txBody>
            <a:bodyPr vert="horz" wrap="none" rtlCol="0">
              <a:spAutoFit/>
            </a:bodyPr>
            <a:lstStyle/>
            <a:p>
              <a:r>
                <a:rPr lang="en-GB" sz="1200" dirty="0">
                  <a:latin typeface="Arial" panose="020B0604020202020204" pitchFamily="34" charset="0"/>
                  <a:cs typeface="Arial" panose="020B0604020202020204" pitchFamily="34" charset="0"/>
                </a:rPr>
                <a:t>9</a:t>
              </a:r>
              <a:endParaRPr lang="en-GB" sz="1200" dirty="0" smtClean="0">
                <a:latin typeface="Arial" panose="020B0604020202020204" pitchFamily="34" charset="0"/>
                <a:cs typeface="Arial" panose="020B0604020202020204" pitchFamily="34" charset="0"/>
              </a:endParaRPr>
            </a:p>
          </p:txBody>
        </p:sp>
        <p:sp>
          <p:nvSpPr>
            <p:cNvPr id="90" name="CasellaDiTesto 89"/>
            <p:cNvSpPr txBox="1"/>
            <p:nvPr/>
          </p:nvSpPr>
          <p:spPr>
            <a:xfrm>
              <a:off x="4793742" y="1584622"/>
              <a:ext cx="359501" cy="276999"/>
            </a:xfrm>
            <a:prstGeom prst="rect">
              <a:avLst/>
            </a:prstGeom>
            <a:noFill/>
          </p:spPr>
          <p:txBody>
            <a:bodyPr vert="horz" wrap="none" rtlCol="0">
              <a:spAutoFit/>
            </a:bodyPr>
            <a:lstStyle/>
            <a:p>
              <a:r>
                <a:rPr lang="en-GB" sz="1200" dirty="0" smtClean="0">
                  <a:latin typeface="Arial" panose="020B0604020202020204" pitchFamily="34" charset="0"/>
                  <a:cs typeface="Arial" panose="020B0604020202020204" pitchFamily="34" charset="0"/>
                </a:rPr>
                <a:t>8</a:t>
              </a:r>
            </a:p>
          </p:txBody>
        </p:sp>
        <p:sp>
          <p:nvSpPr>
            <p:cNvPr id="91" name="CasellaDiTesto 90"/>
            <p:cNvSpPr txBox="1"/>
            <p:nvPr/>
          </p:nvSpPr>
          <p:spPr>
            <a:xfrm>
              <a:off x="4785792" y="1862907"/>
              <a:ext cx="359501" cy="276999"/>
            </a:xfrm>
            <a:prstGeom prst="rect">
              <a:avLst/>
            </a:prstGeom>
            <a:noFill/>
          </p:spPr>
          <p:txBody>
            <a:bodyPr vert="horz" wrap="none" rtlCol="0">
              <a:spAutoFit/>
            </a:bodyPr>
            <a:lstStyle/>
            <a:p>
              <a:r>
                <a:rPr lang="en-GB" sz="1200" dirty="0">
                  <a:latin typeface="Arial" panose="020B0604020202020204" pitchFamily="34" charset="0"/>
                  <a:cs typeface="Arial" panose="020B0604020202020204" pitchFamily="34" charset="0"/>
                </a:rPr>
                <a:t>7</a:t>
              </a:r>
              <a:endParaRPr lang="en-GB" sz="1200" dirty="0" smtClean="0">
                <a:latin typeface="Arial" panose="020B0604020202020204" pitchFamily="34" charset="0"/>
                <a:cs typeface="Arial" panose="020B0604020202020204" pitchFamily="34" charset="0"/>
              </a:endParaRPr>
            </a:p>
          </p:txBody>
        </p:sp>
        <p:sp>
          <p:nvSpPr>
            <p:cNvPr id="92" name="CasellaDiTesto 91"/>
            <p:cNvSpPr txBox="1"/>
            <p:nvPr/>
          </p:nvSpPr>
          <p:spPr>
            <a:xfrm>
              <a:off x="4795074" y="2158425"/>
              <a:ext cx="359501" cy="276999"/>
            </a:xfrm>
            <a:prstGeom prst="rect">
              <a:avLst/>
            </a:prstGeom>
            <a:noFill/>
          </p:spPr>
          <p:txBody>
            <a:bodyPr vert="horz" wrap="none" rtlCol="0">
              <a:spAutoFit/>
            </a:bodyPr>
            <a:lstStyle/>
            <a:p>
              <a:r>
                <a:rPr lang="en-GB" sz="1200" dirty="0" smtClean="0">
                  <a:latin typeface="Arial" panose="020B0604020202020204" pitchFamily="34" charset="0"/>
                  <a:cs typeface="Arial" panose="020B0604020202020204" pitchFamily="34" charset="0"/>
                </a:rPr>
                <a:t>6</a:t>
              </a:r>
            </a:p>
          </p:txBody>
        </p:sp>
        <p:sp>
          <p:nvSpPr>
            <p:cNvPr id="93" name="CasellaDiTesto 92"/>
            <p:cNvSpPr txBox="1"/>
            <p:nvPr/>
          </p:nvSpPr>
          <p:spPr>
            <a:xfrm>
              <a:off x="4788454" y="2438041"/>
              <a:ext cx="359501" cy="276999"/>
            </a:xfrm>
            <a:prstGeom prst="rect">
              <a:avLst/>
            </a:prstGeom>
            <a:noFill/>
          </p:spPr>
          <p:txBody>
            <a:bodyPr vert="horz" wrap="none" rtlCol="0">
              <a:spAutoFit/>
            </a:bodyPr>
            <a:lstStyle/>
            <a:p>
              <a:r>
                <a:rPr lang="en-GB" sz="1200" dirty="0">
                  <a:latin typeface="Arial" panose="020B0604020202020204" pitchFamily="34" charset="0"/>
                  <a:cs typeface="Arial" panose="020B0604020202020204" pitchFamily="34" charset="0"/>
                </a:rPr>
                <a:t>5</a:t>
              </a:r>
              <a:endParaRPr lang="en-GB" sz="1200" dirty="0" smtClean="0">
                <a:latin typeface="Arial" panose="020B0604020202020204" pitchFamily="34" charset="0"/>
                <a:cs typeface="Arial" panose="020B0604020202020204" pitchFamily="34" charset="0"/>
              </a:endParaRPr>
            </a:p>
          </p:txBody>
        </p:sp>
        <p:sp>
          <p:nvSpPr>
            <p:cNvPr id="94" name="CasellaDiTesto 93"/>
            <p:cNvSpPr txBox="1"/>
            <p:nvPr/>
          </p:nvSpPr>
          <p:spPr>
            <a:xfrm>
              <a:off x="4796405" y="2724277"/>
              <a:ext cx="359501" cy="276999"/>
            </a:xfrm>
            <a:prstGeom prst="rect">
              <a:avLst/>
            </a:prstGeom>
            <a:noFill/>
          </p:spPr>
          <p:txBody>
            <a:bodyPr vert="horz" wrap="none" rtlCol="0">
              <a:spAutoFit/>
            </a:bodyPr>
            <a:lstStyle/>
            <a:p>
              <a:r>
                <a:rPr lang="en-GB" sz="1200" dirty="0">
                  <a:latin typeface="Arial" panose="020B0604020202020204" pitchFamily="34" charset="0"/>
                  <a:cs typeface="Arial" panose="020B0604020202020204" pitchFamily="34" charset="0"/>
                </a:rPr>
                <a:t>4</a:t>
              </a:r>
              <a:endParaRPr lang="en-GB" sz="1200" dirty="0" smtClean="0">
                <a:latin typeface="Arial" panose="020B0604020202020204" pitchFamily="34" charset="0"/>
                <a:cs typeface="Arial" panose="020B0604020202020204" pitchFamily="34" charset="0"/>
              </a:endParaRPr>
            </a:p>
          </p:txBody>
        </p:sp>
      </p:grpSp>
      <p:sp>
        <p:nvSpPr>
          <p:cNvPr id="3" name="CasellaDiTesto 2"/>
          <p:cNvSpPr txBox="1"/>
          <p:nvPr/>
        </p:nvSpPr>
        <p:spPr>
          <a:xfrm>
            <a:off x="35496" y="4005064"/>
            <a:ext cx="8992121" cy="2862322"/>
          </a:xfrm>
          <a:prstGeom prst="rect">
            <a:avLst/>
          </a:prstGeom>
          <a:noFill/>
        </p:spPr>
        <p:txBody>
          <a:bodyPr wrap="square" rtlCol="0">
            <a:spAutoFit/>
          </a:bodyPr>
          <a:lstStyle/>
          <a:p>
            <a:pPr algn="just"/>
            <a:r>
              <a:rPr lang="en-US" sz="1200" b="1" dirty="0"/>
              <a:t>Phase 1 or Mesophilic Phase I:</a:t>
            </a:r>
            <a:r>
              <a:rPr lang="en-US" sz="1200" dirty="0"/>
              <a:t> initial phase (2-8 days) in which temperature raises from room temperature up to 45°C. This is due to microbial activity (mesophilic microorganisms) consuming C and N. At the same time sugars decompose producing organic acids </a:t>
            </a:r>
            <a:r>
              <a:rPr lang="en-US" sz="1200" dirty="0" smtClean="0"/>
              <a:t>which drops </a:t>
            </a:r>
            <a:r>
              <a:rPr lang="en-US" sz="1200" dirty="0"/>
              <a:t>the pH (4.0-4.5). </a:t>
            </a:r>
            <a:endParaRPr lang="en-US" sz="1200" dirty="0" smtClean="0">
              <a:latin typeface="Arial" panose="020B0604020202020204" pitchFamily="34" charset="0"/>
              <a:cs typeface="Arial" panose="020B0604020202020204" pitchFamily="34" charset="0"/>
            </a:endParaRPr>
          </a:p>
          <a:p>
            <a:pPr algn="just"/>
            <a:endParaRPr lang="en-US" sz="1200" dirty="0" smtClean="0">
              <a:latin typeface="Arial" panose="020B0604020202020204" pitchFamily="34" charset="0"/>
              <a:cs typeface="Arial" panose="020B0604020202020204" pitchFamily="34" charset="0"/>
            </a:endParaRPr>
          </a:p>
          <a:p>
            <a:pPr algn="just"/>
            <a:r>
              <a:rPr lang="en-US" sz="1200" b="1" dirty="0"/>
              <a:t>Phase 2 or Thermophilic/</a:t>
            </a:r>
            <a:r>
              <a:rPr lang="en-US" sz="1200" b="1" dirty="0" err="1"/>
              <a:t>Hygienization</a:t>
            </a:r>
            <a:r>
              <a:rPr lang="en-US" sz="1200" b="1" dirty="0"/>
              <a:t> Phase:</a:t>
            </a:r>
            <a:r>
              <a:rPr lang="en-US" sz="1200" dirty="0"/>
              <a:t> in the second phase (from days to months), the high temperature allows the growing of a second type of heat active microorganisms (thermophilic </a:t>
            </a:r>
            <a:r>
              <a:rPr lang="en-US" sz="1200" dirty="0" smtClean="0"/>
              <a:t>microorganisms) </a:t>
            </a:r>
            <a:r>
              <a:rPr lang="en-US" sz="1200" dirty="0"/>
              <a:t>increasing the temperature and favoring the degradation of complex C sources (above 60°C) and the killing of pathogens (such as </a:t>
            </a:r>
            <a:r>
              <a:rPr lang="en-US" sz="1200" i="1" dirty="0"/>
              <a:t>Escherichia coli</a:t>
            </a:r>
            <a:r>
              <a:rPr lang="en-US" sz="1200" dirty="0"/>
              <a:t> and </a:t>
            </a:r>
            <a:r>
              <a:rPr lang="en-US" sz="1200" i="1" dirty="0"/>
              <a:t>Salmonella</a:t>
            </a:r>
            <a:r>
              <a:rPr lang="en-US" sz="1200" dirty="0"/>
              <a:t>) and weed </a:t>
            </a:r>
            <a:r>
              <a:rPr lang="en-US" sz="1200" dirty="0" smtClean="0"/>
              <a:t>seeds (above 55°C). </a:t>
            </a:r>
            <a:r>
              <a:rPr lang="en-US" sz="1200" dirty="0"/>
              <a:t>At the same time, microorganisms transform N in ammonia raising </a:t>
            </a:r>
            <a:r>
              <a:rPr lang="en-US" sz="1200" dirty="0" smtClean="0"/>
              <a:t>the </a:t>
            </a:r>
            <a:r>
              <a:rPr lang="en-US" sz="1200" dirty="0" err="1"/>
              <a:t>pH.</a:t>
            </a:r>
            <a:r>
              <a:rPr lang="en-US" sz="1200" dirty="0"/>
              <a:t> </a:t>
            </a:r>
            <a:endParaRPr lang="it-IT" sz="1200" dirty="0"/>
          </a:p>
          <a:p>
            <a:endParaRPr lang="de-CH" sz="1200" dirty="0" smtClean="0"/>
          </a:p>
          <a:p>
            <a:pPr algn="just"/>
            <a:r>
              <a:rPr lang="en-US" sz="1200" b="1" dirty="0"/>
              <a:t>Phase 3, Cooling or Mesophilic Phase II:</a:t>
            </a:r>
            <a:r>
              <a:rPr lang="en-US" sz="1200" dirty="0"/>
              <a:t> phase 3  (lasts several weeks) starts when C and N sources in the composting are exhausted and the temperature drops again to 40-45°C. Cellulose (and other polymers) continue to degrade and some visible fungi </a:t>
            </a:r>
            <a:r>
              <a:rPr lang="en-US" sz="1200" dirty="0" smtClean="0"/>
              <a:t>appear. </a:t>
            </a:r>
            <a:r>
              <a:rPr lang="en-US" sz="1200" dirty="0"/>
              <a:t>Bellow 40°C, mesophilic organisms </a:t>
            </a:r>
            <a:r>
              <a:rPr lang="en-US" sz="1200" dirty="0" smtClean="0"/>
              <a:t>restart </a:t>
            </a:r>
            <a:r>
              <a:rPr lang="en-US" sz="1200" dirty="0"/>
              <a:t>their activity and pH decreases but, in general, remains slightly alkaline.</a:t>
            </a:r>
            <a:endParaRPr lang="it-IT" sz="1200" dirty="0"/>
          </a:p>
          <a:p>
            <a:endParaRPr lang="de-CH" sz="1200" dirty="0" smtClean="0"/>
          </a:p>
          <a:p>
            <a:pPr algn="just"/>
            <a:r>
              <a:rPr lang="en-US" sz="1200" b="1" dirty="0"/>
              <a:t>Phase 4 or Maturation Phase:</a:t>
            </a:r>
            <a:r>
              <a:rPr lang="en-US" sz="1200" dirty="0"/>
              <a:t> during this phase (lasts months) side reactions (condensation and polymerization of </a:t>
            </a:r>
            <a:r>
              <a:rPr lang="en-US" sz="1200" dirty="0" smtClean="0"/>
              <a:t>C compounds</a:t>
            </a:r>
            <a:r>
              <a:rPr lang="en-US" sz="1200" dirty="0"/>
              <a:t>) occur at room temperature to form </a:t>
            </a:r>
            <a:r>
              <a:rPr lang="en-US" sz="1200" dirty="0" err="1"/>
              <a:t>humic</a:t>
            </a:r>
            <a:r>
              <a:rPr lang="en-US" sz="1200" dirty="0"/>
              <a:t> and </a:t>
            </a:r>
            <a:r>
              <a:rPr lang="en-US" sz="1200" dirty="0" err="1" smtClean="0"/>
              <a:t>fulvic</a:t>
            </a:r>
            <a:r>
              <a:rPr lang="en-US" sz="1200" dirty="0" smtClean="0"/>
              <a:t> </a:t>
            </a:r>
            <a:r>
              <a:rPr lang="en-US" sz="1200" dirty="0"/>
              <a:t>acids, main components of </a:t>
            </a:r>
            <a:r>
              <a:rPr lang="en-US" sz="1200" dirty="0" smtClean="0"/>
              <a:t>“Humus”.</a:t>
            </a:r>
            <a:endParaRPr lang="it-IT" sz="1200" dirty="0"/>
          </a:p>
        </p:txBody>
      </p:sp>
      <p:sp>
        <p:nvSpPr>
          <p:cNvPr id="95" name="Shape 499"/>
          <p:cNvSpPr/>
          <p:nvPr/>
        </p:nvSpPr>
        <p:spPr>
          <a:xfrm>
            <a:off x="-15785" y="7155535"/>
            <a:ext cx="3730555" cy="254032"/>
          </a:xfrm>
          <a:prstGeom prst="rect">
            <a:avLst/>
          </a:prstGeom>
          <a:noFill/>
          <a:ln>
            <a:noFill/>
          </a:ln>
        </p:spPr>
        <p:txBody>
          <a:bodyPr spcFirstLastPara="1" wrap="square" lIns="91425" tIns="45700" rIns="91425" bIns="45700" anchor="t" anchorCtr="0">
            <a:noAutofit/>
          </a:bodyPr>
          <a:lstStyle/>
          <a:p>
            <a:pPr lvl="0" algn="just"/>
            <a:r>
              <a:rPr lang="en-US" sz="1000" b="1" dirty="0" smtClean="0">
                <a:solidFill>
                  <a:schemeClr val="dk1"/>
                </a:solidFill>
                <a:latin typeface="Arial" panose="020B0604020202020204" pitchFamily="34" charset="0"/>
                <a:ea typeface="Poppins"/>
                <a:cs typeface="Arial" panose="020B0604020202020204" pitchFamily="34" charset="0"/>
                <a:sym typeface="Poppins"/>
              </a:rPr>
              <a:t>Source: </a:t>
            </a:r>
            <a:r>
              <a:rPr lang="en-US" sz="1000" b="1" u="sng" dirty="0" smtClean="0">
                <a:solidFill>
                  <a:schemeClr val="hlink"/>
                </a:solidFill>
                <a:latin typeface="Arial" panose="020B0604020202020204" pitchFamily="34" charset="0"/>
                <a:ea typeface="Poppins"/>
                <a:cs typeface="Arial" panose="020B0604020202020204" pitchFamily="34" charset="0"/>
                <a:sym typeface="Poppins"/>
              </a:rPr>
              <a:t>http://www.fao.org/3/a-i3388e.pdf </a:t>
            </a:r>
            <a:endParaRPr lang="en-US" sz="1000" b="1" u="sng" dirty="0">
              <a:solidFill>
                <a:schemeClr val="hlink"/>
              </a:solidFill>
              <a:latin typeface="Arial" panose="020B0604020202020204" pitchFamily="34" charset="0"/>
              <a:ea typeface="Poppins"/>
              <a:cs typeface="Arial" panose="020B0604020202020204" pitchFamily="34" charset="0"/>
              <a:sym typeface="Poppins"/>
            </a:endParaRPr>
          </a:p>
        </p:txBody>
      </p:sp>
      <p:sp>
        <p:nvSpPr>
          <p:cNvPr id="15" name="Rettangolo 14"/>
          <p:cNvSpPr/>
          <p:nvPr/>
        </p:nvSpPr>
        <p:spPr>
          <a:xfrm>
            <a:off x="2811870" y="2880030"/>
            <a:ext cx="2893037" cy="12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96" name="CasellaDiTesto 95"/>
          <p:cNvSpPr txBox="1"/>
          <p:nvPr/>
        </p:nvSpPr>
        <p:spPr>
          <a:xfrm>
            <a:off x="2900933" y="2828984"/>
            <a:ext cx="729687" cy="230832"/>
          </a:xfrm>
          <a:prstGeom prst="rect">
            <a:avLst/>
          </a:prstGeom>
          <a:noFill/>
        </p:spPr>
        <p:txBody>
          <a:bodyPr vert="horz" wrap="none" rtlCol="0">
            <a:spAutoFit/>
          </a:bodyPr>
          <a:lstStyle/>
          <a:p>
            <a:r>
              <a:rPr lang="en-GB" sz="900" dirty="0" smtClean="0">
                <a:latin typeface="Arial" panose="020B0604020202020204" pitchFamily="34" charset="0"/>
                <a:cs typeface="Arial" panose="020B0604020202020204" pitchFamily="34" charset="0"/>
              </a:rPr>
              <a:t>Mesophilic</a:t>
            </a:r>
            <a:endParaRPr lang="en-GB" sz="900" dirty="0">
              <a:latin typeface="Arial" panose="020B0604020202020204" pitchFamily="34" charset="0"/>
              <a:cs typeface="Arial" panose="020B0604020202020204" pitchFamily="34" charset="0"/>
            </a:endParaRPr>
          </a:p>
        </p:txBody>
      </p:sp>
      <p:sp>
        <p:nvSpPr>
          <p:cNvPr id="97" name="CasellaDiTesto 96"/>
          <p:cNvSpPr txBox="1"/>
          <p:nvPr/>
        </p:nvSpPr>
        <p:spPr>
          <a:xfrm>
            <a:off x="3623561" y="2828984"/>
            <a:ext cx="845103" cy="230832"/>
          </a:xfrm>
          <a:prstGeom prst="rect">
            <a:avLst/>
          </a:prstGeom>
          <a:noFill/>
        </p:spPr>
        <p:txBody>
          <a:bodyPr vert="horz" wrap="none" rtlCol="0">
            <a:spAutoFit/>
          </a:bodyPr>
          <a:lstStyle/>
          <a:p>
            <a:r>
              <a:rPr lang="en-GB" sz="900" dirty="0" smtClean="0">
                <a:latin typeface="Arial" panose="020B0604020202020204" pitchFamily="34" charset="0"/>
                <a:cs typeface="Arial" panose="020B0604020202020204" pitchFamily="34" charset="0"/>
              </a:rPr>
              <a:t>Thermophilic</a:t>
            </a:r>
            <a:endParaRPr lang="en-GB" sz="900" dirty="0">
              <a:latin typeface="Arial" panose="020B0604020202020204" pitchFamily="34" charset="0"/>
              <a:cs typeface="Arial" panose="020B0604020202020204" pitchFamily="34" charset="0"/>
            </a:endParaRPr>
          </a:p>
        </p:txBody>
      </p:sp>
      <p:sp>
        <p:nvSpPr>
          <p:cNvPr id="98" name="CasellaDiTesto 97"/>
          <p:cNvSpPr txBox="1"/>
          <p:nvPr/>
        </p:nvSpPr>
        <p:spPr>
          <a:xfrm>
            <a:off x="4375747" y="2828984"/>
            <a:ext cx="825867" cy="230832"/>
          </a:xfrm>
          <a:prstGeom prst="rect">
            <a:avLst/>
          </a:prstGeom>
          <a:noFill/>
        </p:spPr>
        <p:txBody>
          <a:bodyPr vert="horz" wrap="none" rtlCol="0">
            <a:spAutoFit/>
          </a:bodyPr>
          <a:lstStyle/>
          <a:p>
            <a:r>
              <a:rPr lang="en-GB" sz="900" dirty="0" smtClean="0">
                <a:latin typeface="Arial" panose="020B0604020202020204" pitchFamily="34" charset="0"/>
                <a:cs typeface="Arial" panose="020B0604020202020204" pitchFamily="34" charset="0"/>
              </a:rPr>
              <a:t>Mesophilic II</a:t>
            </a:r>
            <a:endParaRPr lang="en-GB" sz="900" dirty="0">
              <a:latin typeface="Arial" panose="020B0604020202020204" pitchFamily="34" charset="0"/>
              <a:cs typeface="Arial" panose="020B0604020202020204" pitchFamily="34" charset="0"/>
            </a:endParaRPr>
          </a:p>
        </p:txBody>
      </p:sp>
      <p:sp>
        <p:nvSpPr>
          <p:cNvPr id="99" name="CasellaDiTesto 98"/>
          <p:cNvSpPr txBox="1"/>
          <p:nvPr/>
        </p:nvSpPr>
        <p:spPr>
          <a:xfrm>
            <a:off x="5123973" y="2828984"/>
            <a:ext cx="633507" cy="230832"/>
          </a:xfrm>
          <a:prstGeom prst="rect">
            <a:avLst/>
          </a:prstGeom>
          <a:noFill/>
        </p:spPr>
        <p:txBody>
          <a:bodyPr vert="horz" wrap="none" rtlCol="0">
            <a:spAutoFit/>
          </a:bodyPr>
          <a:lstStyle/>
          <a:p>
            <a:r>
              <a:rPr lang="en-GB" sz="900" dirty="0" smtClean="0">
                <a:latin typeface="Arial" panose="020B0604020202020204" pitchFamily="34" charset="0"/>
                <a:cs typeface="Arial" panose="020B0604020202020204" pitchFamily="34" charset="0"/>
              </a:rPr>
              <a:t>Maturing</a:t>
            </a:r>
            <a:endParaRPr lang="en-GB" sz="900" dirty="0">
              <a:latin typeface="Arial" panose="020B0604020202020204" pitchFamily="34" charset="0"/>
              <a:cs typeface="Arial" panose="020B0604020202020204" pitchFamily="34" charset="0"/>
            </a:endParaRPr>
          </a:p>
        </p:txBody>
      </p:sp>
      <p:sp>
        <p:nvSpPr>
          <p:cNvPr id="20" name="Rettangolo 19"/>
          <p:cNvSpPr/>
          <p:nvPr/>
        </p:nvSpPr>
        <p:spPr>
          <a:xfrm>
            <a:off x="2285951" y="225166"/>
            <a:ext cx="534394" cy="2162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00"/>
          </a:p>
        </p:txBody>
      </p:sp>
      <p:sp>
        <p:nvSpPr>
          <p:cNvPr id="102" name="CasellaDiTesto 101"/>
          <p:cNvSpPr txBox="1"/>
          <p:nvPr/>
        </p:nvSpPr>
        <p:spPr>
          <a:xfrm>
            <a:off x="1548275" y="116632"/>
            <a:ext cx="1129665" cy="461665"/>
          </a:xfrm>
          <a:prstGeom prst="rect">
            <a:avLst/>
          </a:prstGeom>
          <a:noFill/>
        </p:spPr>
        <p:txBody>
          <a:bodyPr vert="horz" wrap="square" rtlCol="0">
            <a:spAutoFit/>
          </a:bodyPr>
          <a:lstStyle/>
          <a:p>
            <a:r>
              <a:rPr lang="en-GB" sz="1200" b="1" dirty="0" smtClean="0">
                <a:latin typeface="Arial" panose="020B0604020202020204" pitchFamily="34" charset="0"/>
                <a:cs typeface="Arial" panose="020B0604020202020204" pitchFamily="34" charset="0"/>
              </a:rPr>
              <a:t>Temperature</a:t>
            </a:r>
          </a:p>
          <a:p>
            <a:pPr algn="r"/>
            <a:r>
              <a:rPr lang="en-GB" sz="1200" b="1" dirty="0" smtClean="0">
                <a:latin typeface="Arial" panose="020B0604020202020204" pitchFamily="34" charset="0"/>
                <a:cs typeface="Arial" panose="020B0604020202020204" pitchFamily="34" charset="0"/>
              </a:rPr>
              <a:t>°C</a:t>
            </a:r>
            <a:endParaRPr lang="en-GB" sz="1200" b="1" dirty="0">
              <a:latin typeface="Arial" panose="020B0604020202020204" pitchFamily="34" charset="0"/>
              <a:cs typeface="Arial" panose="020B0604020202020204" pitchFamily="34" charset="0"/>
            </a:endParaRPr>
          </a:p>
        </p:txBody>
      </p:sp>
      <p:sp>
        <p:nvSpPr>
          <p:cNvPr id="103" name="CasellaDiTesto 102"/>
          <p:cNvSpPr txBox="1"/>
          <p:nvPr/>
        </p:nvSpPr>
        <p:spPr>
          <a:xfrm>
            <a:off x="2823476" y="237782"/>
            <a:ext cx="793807" cy="369332"/>
          </a:xfrm>
          <a:prstGeom prst="rect">
            <a:avLst/>
          </a:prstGeom>
          <a:noFill/>
        </p:spPr>
        <p:txBody>
          <a:bodyPr vert="horz" wrap="none" rtlCol="0">
            <a:spAutoFit/>
          </a:bodyPr>
          <a:lstStyle/>
          <a:p>
            <a:r>
              <a:rPr lang="en-GB" sz="900" dirty="0" smtClean="0">
                <a:latin typeface="Arial" panose="020B0604020202020204" pitchFamily="34" charset="0"/>
                <a:cs typeface="Arial" panose="020B0604020202020204" pitchFamily="34" charset="0"/>
              </a:rPr>
              <a:t>Sugar </a:t>
            </a:r>
          </a:p>
          <a:p>
            <a:r>
              <a:rPr lang="en-GB" sz="900" dirty="0" smtClean="0">
                <a:latin typeface="Arial" panose="020B0604020202020204" pitchFamily="34" charset="0"/>
                <a:cs typeface="Arial" panose="020B0604020202020204" pitchFamily="34" charset="0"/>
              </a:rPr>
              <a:t>degradation</a:t>
            </a:r>
            <a:endParaRPr lang="en-GB" sz="900" dirty="0">
              <a:latin typeface="Arial" panose="020B0604020202020204" pitchFamily="34" charset="0"/>
              <a:cs typeface="Arial" panose="020B0604020202020204" pitchFamily="34" charset="0"/>
            </a:endParaRPr>
          </a:p>
        </p:txBody>
      </p:sp>
      <p:sp>
        <p:nvSpPr>
          <p:cNvPr id="104" name="CasellaDiTesto 103"/>
          <p:cNvSpPr txBox="1"/>
          <p:nvPr/>
        </p:nvSpPr>
        <p:spPr>
          <a:xfrm>
            <a:off x="4903174" y="2501882"/>
            <a:ext cx="947695" cy="261610"/>
          </a:xfrm>
          <a:prstGeom prst="rect">
            <a:avLst/>
          </a:prstGeom>
          <a:noFill/>
        </p:spPr>
        <p:txBody>
          <a:bodyPr vert="horz" wrap="none" rtlCol="0">
            <a:spAutoFit/>
          </a:bodyPr>
          <a:lstStyle/>
          <a:p>
            <a:r>
              <a:rPr lang="en-GB" sz="1100" dirty="0">
                <a:latin typeface="Arial" panose="020B0604020202020204" pitchFamily="34" charset="0"/>
                <a:cs typeface="Arial" panose="020B0604020202020204" pitchFamily="34" charset="0"/>
              </a:rPr>
              <a:t>S</a:t>
            </a:r>
            <a:r>
              <a:rPr lang="en-GB" sz="1100" dirty="0" smtClean="0">
                <a:latin typeface="Arial" panose="020B0604020202020204" pitchFamily="34" charset="0"/>
                <a:cs typeface="Arial" panose="020B0604020202020204" pitchFamily="34" charset="0"/>
              </a:rPr>
              <a:t>tabilization</a:t>
            </a:r>
            <a:endParaRPr lang="en-GB" sz="1100" dirty="0">
              <a:latin typeface="Arial" panose="020B0604020202020204" pitchFamily="34" charset="0"/>
              <a:cs typeface="Arial" panose="020B0604020202020204" pitchFamily="34" charset="0"/>
            </a:endParaRPr>
          </a:p>
        </p:txBody>
      </p:sp>
      <p:sp>
        <p:nvSpPr>
          <p:cNvPr id="2" name="CasellaDiTesto 1"/>
          <p:cNvSpPr txBox="1"/>
          <p:nvPr/>
        </p:nvSpPr>
        <p:spPr>
          <a:xfrm>
            <a:off x="6876256" y="3409557"/>
            <a:ext cx="1778051" cy="369332"/>
          </a:xfrm>
          <a:prstGeom prst="rect">
            <a:avLst/>
          </a:prstGeom>
          <a:noFill/>
        </p:spPr>
        <p:txBody>
          <a:bodyPr wrap="none" rtlCol="0">
            <a:spAutoFit/>
          </a:bodyPr>
          <a:lstStyle/>
          <a:p>
            <a:r>
              <a:rPr lang="de-CH" dirty="0" smtClean="0"/>
              <a:t>45-60% </a:t>
            </a:r>
            <a:r>
              <a:rPr lang="de-CH" dirty="0" err="1" smtClean="0"/>
              <a:t>humidity</a:t>
            </a:r>
            <a:endParaRPr lang="it-IT" dirty="0"/>
          </a:p>
        </p:txBody>
      </p:sp>
    </p:spTree>
    <p:extLst>
      <p:ext uri="{BB962C8B-B14F-4D97-AF65-F5344CB8AC3E}">
        <p14:creationId xmlns:p14="http://schemas.microsoft.com/office/powerpoint/2010/main" val="351201382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1681</TotalTime>
  <Words>2261</Words>
  <Application>Microsoft Office PowerPoint</Application>
  <PresentationFormat>Presentazione su schermo (4:3)</PresentationFormat>
  <Paragraphs>484</Paragraphs>
  <Slides>14</Slides>
  <Notes>10</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Tema di Office</vt:lpstr>
      <vt:lpstr>Impatto Ambientale intervento Parco Segantini</vt:lpstr>
      <vt:lpstr>Presentazione standard di PowerPoint</vt:lpstr>
      <vt:lpstr>Presentazione standard di PowerPoint</vt:lpstr>
      <vt:lpstr>Presentazione standard di PowerPoint</vt:lpstr>
      <vt:lpstr>Presentazione standard di PowerPoint</vt:lpstr>
      <vt:lpstr>Presentazione standard di PowerPoint</vt:lpstr>
      <vt:lpstr>Analisi Terreno Parco Segantini: pH, calcare, nutrimenti</vt:lpstr>
      <vt:lpstr>Presentazione standard di PowerPoint</vt:lpstr>
      <vt:lpstr>Presentazione standard di PowerPoint</vt:lpstr>
      <vt:lpstr>Presentazione standard di PowerPoint</vt:lpstr>
      <vt:lpstr>Impatto Ambientale intervento Parco Segantini</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Utente</dc:creator>
  <cp:lastModifiedBy>Utente</cp:lastModifiedBy>
  <cp:revision>46</cp:revision>
  <dcterms:created xsi:type="dcterms:W3CDTF">2019-02-18T16:59:12Z</dcterms:created>
  <dcterms:modified xsi:type="dcterms:W3CDTF">2019-02-21T16:58:18Z</dcterms:modified>
</cp:coreProperties>
</file>